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729A98-8F18-4E90-9839-438812323C1D}">
  <a:tblStyle styleId="{CC729A98-8F18-4E90-9839-438812323C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47ff89b2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47ff89b2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47ff89b2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47ff89b2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47ff89b2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7ff89b2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7ff89b2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7ff89b2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738cdb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738cdb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4738cdb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4738cdb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00a446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00a446b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290c3054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290c3054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290c3054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290c3054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48aee243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48aee243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290c3054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290c3054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追加で考慮する。</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738cdb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738cdb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925f8c4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925f8c4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925f8c49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925f8c49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4738cdb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4738cdb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3f62ef5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3f62ef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9349882b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9349882b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925f8c49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925f8c49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925f8c49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925f8c49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925f8c49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25f8c49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290c3054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290c3054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291b1de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291b1d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4aca8e5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4aca8e5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4aca8e53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64aca8e53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925f8c49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925f8c49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4aca8e5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4aca8e5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4aca8e53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4aca8e53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f50d986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f50d986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7925f8c49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7925f8c49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290c3054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290c3054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925f8c49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925f8c49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925f8c49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925f8c49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2a0bfd2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2a0bfd2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925f8c49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925f8c49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7925f8c49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925f8c49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925f8c49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925f8c49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7925f8c49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7925f8c49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a546db3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a546db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a546db3b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a546db3b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64906019c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64906019c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4738cd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4738cd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4738cdb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4738cdb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7ff89b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7ff89b2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a546db3b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a546db3b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47ff89b2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47ff89b2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www2.hannan-u.ac.jp/~hanakawa/soturon/2011/Taira.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2.hannan-u.ac.jp/~hanakawa/soturon/2011/Tair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lib.ugent.be/fulltxt/RUG01/002/481/017/RUG01-002481017_2018_0001_AC.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ib.ugent.be/fulltxt/RUG01/002/481/017/RUG01-002481017_2018_0001_AC.pdf"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2.hannan-u.ac.jp/~hanakawa/soturon/2011/Taira.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qiita.com/kngsym2018/items/2524d21455aac111cdee" TargetMode="External"/><Relationship Id="rId4" Type="http://schemas.openxmlformats.org/officeDocument/2006/relationships/image" Target="../media/image18.png"/><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qiita.com/dcm_sawayama/items/406408e8bda0840a810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hyperlink" Target="https://www.pytry3g.com/entry/2018/03/21/18151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lib.ugent.be/fulltxt/RUG01/002/481/017/RUG01-002481017_2018_0001_AC.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lib.ugent.be/fulltxt/RUG01/002/481/017/RUG01-002481017_2018_0001_AC.pdf" TargetMode="External"/><Relationship Id="rId4" Type="http://schemas.openxmlformats.org/officeDocument/2006/relationships/hyperlink" Target="https://www.sciencedirect.com/science/article/pii/S1877050919302066" TargetMode="External"/><Relationship Id="rId10" Type="http://schemas.openxmlformats.org/officeDocument/2006/relationships/hyperlink" Target="https://www.pytry3g.com/entry/2018/03/21/181514" TargetMode="External"/><Relationship Id="rId9" Type="http://schemas.openxmlformats.org/officeDocument/2006/relationships/hyperlink" Target="https://qiita.com/dcm_sawayama/items/406408e8bda0840a8106(" TargetMode="External"/><Relationship Id="rId5" Type="http://schemas.openxmlformats.org/officeDocument/2006/relationships/hyperlink" Target="https://www.researchgate.net/publication/221298040_Characterizing_Social_Relations_Via_NLP-Based_Sentiment_Analysis" TargetMode="External"/><Relationship Id="rId6" Type="http://schemas.openxmlformats.org/officeDocument/2006/relationships/hyperlink" Target="http://www2.hannan-u.ac.jp/~hanakawa/soturon/2011/Taira.pdf" TargetMode="External"/><Relationship Id="rId7" Type="http://schemas.openxmlformats.org/officeDocument/2006/relationships/hyperlink" Target="https://www.hellocybernetics.tech/entry/2017/05/06/182757" TargetMode="External"/><Relationship Id="rId8" Type="http://schemas.openxmlformats.org/officeDocument/2006/relationships/hyperlink" Target="https://qiita.com/kngsym2018/items/2524d21455aac111cd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hyperlink" Target="https://www.sciencedirect.com/science/article/pii/S187705091930206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www.hellocybernetics.tech/entry/2017/05/06/18275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mt="50000"/>
          </a:blip>
          <a:stretch>
            <a:fillRect/>
          </a:stretch>
        </p:blipFill>
        <p:spPr>
          <a:xfrm>
            <a:off x="0" y="481100"/>
            <a:ext cx="9144000" cy="4662400"/>
          </a:xfrm>
          <a:prstGeom prst="rect">
            <a:avLst/>
          </a:prstGeom>
          <a:noFill/>
          <a:ln>
            <a:noFill/>
          </a:ln>
        </p:spPr>
      </p:pic>
      <p:sp>
        <p:nvSpPr>
          <p:cNvPr id="87" name="Google Shape;87;p13"/>
          <p:cNvSpPr txBox="1"/>
          <p:nvPr>
            <p:ph type="ctrTitle"/>
          </p:nvPr>
        </p:nvSpPr>
        <p:spPr>
          <a:xfrm>
            <a:off x="727950" y="1442725"/>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6000">
                <a:solidFill>
                  <a:srgbClr val="FFFFFF"/>
                </a:solidFill>
              </a:rPr>
              <a:t>FX deep learning + NLP(trump tweet)</a:t>
            </a:r>
            <a:endParaRPr sz="6000">
              <a:solidFill>
                <a:srgbClr val="FFFFFF"/>
              </a:solidFill>
            </a:endParaRPr>
          </a:p>
        </p:txBody>
      </p:sp>
      <p:sp>
        <p:nvSpPr>
          <p:cNvPr id="88" name="Google Shape;88;p13"/>
          <p:cNvSpPr txBox="1"/>
          <p:nvPr>
            <p:ph idx="1" type="subTitle"/>
          </p:nvPr>
        </p:nvSpPr>
        <p:spPr>
          <a:xfrm>
            <a:off x="727950" y="3682300"/>
            <a:ext cx="7688100" cy="89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a:solidFill>
                  <a:srgbClr val="FFFFFF"/>
                </a:solidFill>
              </a:rPr>
              <a:t>2017315051 </a:t>
            </a:r>
            <a:endParaRPr>
              <a:solidFill>
                <a:srgbClr val="FFFFFF"/>
              </a:solidFill>
            </a:endParaRPr>
          </a:p>
          <a:p>
            <a:pPr indent="0" lvl="0" marL="0" rtl="0" algn="ctr">
              <a:spcBef>
                <a:spcPts val="0"/>
              </a:spcBef>
              <a:spcAft>
                <a:spcPts val="0"/>
              </a:spcAft>
              <a:buNone/>
            </a:pPr>
            <a:r>
              <a:rPr lang="ja">
                <a:solidFill>
                  <a:srgbClr val="FFFFFF"/>
                </a:solidFill>
              </a:rPr>
              <a:t>Global software</a:t>
            </a:r>
            <a:endParaRPr>
              <a:solidFill>
                <a:srgbClr val="FFFFFF"/>
              </a:solidFill>
            </a:endParaRPr>
          </a:p>
          <a:p>
            <a:pPr indent="0" lvl="0" marL="0" rtl="0" algn="ctr">
              <a:spcBef>
                <a:spcPts val="0"/>
              </a:spcBef>
              <a:spcAft>
                <a:spcPts val="0"/>
              </a:spcAft>
              <a:buNone/>
            </a:pPr>
            <a:r>
              <a:rPr lang="ja">
                <a:solidFill>
                  <a:srgbClr val="FFFFFF"/>
                </a:solidFill>
              </a:rPr>
              <a:t>다나</a:t>
            </a:r>
            <a:r>
              <a:rPr lang="ja">
                <a:solidFill>
                  <a:srgbClr val="FFFFFF"/>
                </a:solidFill>
              </a:rPr>
              <a:t>카 무네사토</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pic>
        <p:nvPicPr>
          <p:cNvPr id="170" name="Google Shape;170;p22"/>
          <p:cNvPicPr preferRelativeResize="0"/>
          <p:nvPr/>
        </p:nvPicPr>
        <p:blipFill>
          <a:blip r:embed="rId3">
            <a:alphaModFix/>
          </a:blip>
          <a:stretch>
            <a:fillRect/>
          </a:stretch>
        </p:blipFill>
        <p:spPr>
          <a:xfrm>
            <a:off x="316500" y="1979600"/>
            <a:ext cx="4689099" cy="2684599"/>
          </a:xfrm>
          <a:prstGeom prst="rect">
            <a:avLst/>
          </a:prstGeom>
          <a:noFill/>
          <a:ln cap="flat" cmpd="sng" w="9525">
            <a:solidFill>
              <a:srgbClr val="000000"/>
            </a:solidFill>
            <a:prstDash val="solid"/>
            <a:round/>
            <a:headEnd len="sm" w="sm" type="none"/>
            <a:tailEnd len="sm" w="sm" type="none"/>
          </a:ln>
        </p:spPr>
      </p:pic>
      <p:sp>
        <p:nvSpPr>
          <p:cNvPr id="171" name="Google Shape;171;p22"/>
          <p:cNvSpPr/>
          <p:nvPr/>
        </p:nvSpPr>
        <p:spPr>
          <a:xfrm>
            <a:off x="2479425" y="2409100"/>
            <a:ext cx="668185" cy="131875"/>
          </a:xfrm>
          <a:custGeom>
            <a:rect b="b" l="l" r="r" t="t"/>
            <a:pathLst>
              <a:path extrusionOk="0" h="5275" w="23915">
                <a:moveTo>
                  <a:pt x="23915" y="0"/>
                </a:moveTo>
                <a:cubicBezTo>
                  <a:pt x="15752" y="0"/>
                  <a:pt x="8163" y="5275"/>
                  <a:pt x="0" y="5275"/>
                </a:cubicBezTo>
              </a:path>
            </a:pathLst>
          </a:custGeom>
          <a:noFill/>
          <a:ln cap="flat" cmpd="sng" w="28575">
            <a:solidFill>
              <a:srgbClr val="FF0000"/>
            </a:solidFill>
            <a:prstDash val="dot"/>
            <a:round/>
            <a:headEnd len="med" w="med" type="none"/>
            <a:tailEnd len="med" w="med" type="stealth"/>
          </a:ln>
        </p:spPr>
      </p:sp>
      <p:sp>
        <p:nvSpPr>
          <p:cNvPr id="172" name="Google Shape;172;p22"/>
          <p:cNvSpPr/>
          <p:nvPr/>
        </p:nvSpPr>
        <p:spPr>
          <a:xfrm>
            <a:off x="2118950" y="2329950"/>
            <a:ext cx="545100" cy="6330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36175" y="2409100"/>
            <a:ext cx="1131806" cy="848298"/>
          </a:xfrm>
          <a:custGeom>
            <a:rect b="b" l="l" r="r" t="t"/>
            <a:pathLst>
              <a:path extrusionOk="0" h="31433" w="44824">
                <a:moveTo>
                  <a:pt x="0" y="30928"/>
                </a:moveTo>
                <a:cubicBezTo>
                  <a:pt x="8368" y="30928"/>
                  <a:pt x="16733" y="30480"/>
                  <a:pt x="25101" y="30480"/>
                </a:cubicBezTo>
                <a:cubicBezTo>
                  <a:pt x="28989" y="30480"/>
                  <a:pt x="34008" y="32782"/>
                  <a:pt x="36755" y="30032"/>
                </a:cubicBezTo>
                <a:cubicBezTo>
                  <a:pt x="38233" y="28552"/>
                  <a:pt x="36247" y="25785"/>
                  <a:pt x="36755" y="23756"/>
                </a:cubicBezTo>
                <a:cubicBezTo>
                  <a:pt x="38787" y="15644"/>
                  <a:pt x="41077" y="7477"/>
                  <a:pt x="44824" y="0"/>
                </a:cubicBezTo>
              </a:path>
            </a:pathLst>
          </a:custGeom>
          <a:noFill/>
          <a:ln cap="flat" cmpd="sng" w="28575">
            <a:solidFill>
              <a:srgbClr val="FF0000"/>
            </a:solidFill>
            <a:prstDash val="solid"/>
            <a:round/>
            <a:headEnd len="med" w="med" type="none"/>
            <a:tailEnd len="med" w="med" type="stealth"/>
          </a:ln>
        </p:spPr>
      </p:sp>
      <p:sp>
        <p:nvSpPr>
          <p:cNvPr id="174" name="Google Shape;174;p22"/>
          <p:cNvSpPr/>
          <p:nvPr/>
        </p:nvSpPr>
        <p:spPr>
          <a:xfrm>
            <a:off x="1815350" y="2449175"/>
            <a:ext cx="448258" cy="156900"/>
          </a:xfrm>
          <a:custGeom>
            <a:rect b="b" l="l" r="r" t="t"/>
            <a:pathLst>
              <a:path extrusionOk="0" h="6276" w="15914">
                <a:moveTo>
                  <a:pt x="0" y="0"/>
                </a:moveTo>
                <a:cubicBezTo>
                  <a:pt x="5356" y="0"/>
                  <a:pt x="19873" y="4581"/>
                  <a:pt x="14792" y="6276"/>
                </a:cubicBezTo>
              </a:path>
            </a:pathLst>
          </a:custGeom>
          <a:noFill/>
          <a:ln cap="flat" cmpd="sng" w="28575">
            <a:solidFill>
              <a:srgbClr val="FF0000"/>
            </a:solidFill>
            <a:prstDash val="solid"/>
            <a:round/>
            <a:headEnd len="med" w="med" type="none"/>
            <a:tailEnd len="med" w="med" type="stealth"/>
          </a:ln>
        </p:spPr>
      </p:sp>
      <p:sp>
        <p:nvSpPr>
          <p:cNvPr id="175" name="Google Shape;175;p22"/>
          <p:cNvSpPr/>
          <p:nvPr/>
        </p:nvSpPr>
        <p:spPr>
          <a:xfrm>
            <a:off x="1131800" y="3300825"/>
            <a:ext cx="11200" cy="1120600"/>
          </a:xfrm>
          <a:custGeom>
            <a:rect b="b" l="l" r="r" t="t"/>
            <a:pathLst>
              <a:path extrusionOk="0" h="44824" w="448">
                <a:moveTo>
                  <a:pt x="0" y="44824"/>
                </a:moveTo>
                <a:cubicBezTo>
                  <a:pt x="0" y="29882"/>
                  <a:pt x="448" y="14942"/>
                  <a:pt x="448" y="0"/>
                </a:cubicBezTo>
              </a:path>
            </a:pathLst>
          </a:custGeom>
          <a:noFill/>
          <a:ln cap="flat" cmpd="sng" w="28575">
            <a:solidFill>
              <a:srgbClr val="FF0000"/>
            </a:solidFill>
            <a:prstDash val="solid"/>
            <a:round/>
            <a:headEnd len="med" w="med" type="none"/>
            <a:tailEnd len="med" w="med" type="stealth"/>
          </a:ln>
        </p:spPr>
      </p:sp>
      <p:sp>
        <p:nvSpPr>
          <p:cNvPr id="176" name="Google Shape;176;p22"/>
          <p:cNvSpPr txBox="1"/>
          <p:nvPr/>
        </p:nvSpPr>
        <p:spPr>
          <a:xfrm>
            <a:off x="5108325" y="1979600"/>
            <a:ext cx="3728100" cy="272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800">
                <a:solidFill>
                  <a:srgbClr val="595959"/>
                </a:solidFill>
                <a:latin typeface="Lato"/>
                <a:ea typeface="Lato"/>
                <a:cs typeface="Lato"/>
                <a:sym typeface="Lato"/>
              </a:rPr>
              <a:t>Memory Cell주변</a:t>
            </a:r>
            <a:endParaRPr b="1" sz="1800">
              <a:solidFill>
                <a:srgbClr val="595959"/>
              </a:solidFill>
              <a:latin typeface="Lato"/>
              <a:ea typeface="Lato"/>
              <a:cs typeface="Lato"/>
              <a:sym typeface="Lato"/>
            </a:endParaRPr>
          </a:p>
          <a:p>
            <a:pPr indent="0" lvl="0" marL="0" rtl="0" algn="ctr">
              <a:spcBef>
                <a:spcPts val="1600"/>
              </a:spcBef>
              <a:spcAft>
                <a:spcPts val="0"/>
              </a:spcAft>
              <a:buNone/>
            </a:pPr>
            <a:r>
              <a:rPr lang="ja" sz="1100">
                <a:solidFill>
                  <a:srgbClr val="595959"/>
                </a:solidFill>
                <a:latin typeface="Lato"/>
                <a:ea typeface="Lato"/>
                <a:cs typeface="Lato"/>
                <a:sym typeface="Lato"/>
              </a:rPr>
              <a:t>cell에서 나가는 점선을 </a:t>
            </a:r>
            <a:r>
              <a:rPr lang="ja" sz="1450">
                <a:solidFill>
                  <a:srgbClr val="111111"/>
                </a:solidFill>
                <a:highlight>
                  <a:srgbClr val="FFFFFF"/>
                </a:highlight>
              </a:rPr>
              <a:t>c</a:t>
            </a:r>
            <a:r>
              <a:rPr lang="ja" sz="1050">
                <a:solidFill>
                  <a:srgbClr val="111111"/>
                </a:solidFill>
                <a:highlight>
                  <a:srgbClr val="FFFFFF"/>
                </a:highlight>
              </a:rPr>
              <a:t>t−1라고 가정하고 1개전부터 뭔가의 값을 나가고 있다고 한다.</a:t>
            </a:r>
            <a:endParaRPr sz="1050">
              <a:solidFill>
                <a:srgbClr val="111111"/>
              </a:solidFill>
              <a:highlight>
                <a:srgbClr val="FFFFFF"/>
              </a:highlight>
            </a:endParaRPr>
          </a:p>
          <a:p>
            <a:pPr indent="0" lvl="0" marL="0" rtl="0" algn="ctr">
              <a:lnSpc>
                <a:spcPct val="115000"/>
              </a:lnSpc>
              <a:spcBef>
                <a:spcPts val="1600"/>
              </a:spcBef>
              <a:spcAft>
                <a:spcPts val="0"/>
              </a:spcAft>
              <a:buNone/>
            </a:pPr>
            <a:r>
              <a:rPr lang="ja" sz="1450">
                <a:solidFill>
                  <a:srgbClr val="111111"/>
                </a:solidFill>
                <a:highlight>
                  <a:srgbClr val="FFFFFF"/>
                </a:highlight>
              </a:rPr>
              <a:t>f</a:t>
            </a:r>
            <a:r>
              <a:rPr lang="ja" sz="1050">
                <a:solidFill>
                  <a:srgbClr val="111111"/>
                </a:solidFill>
                <a:highlight>
                  <a:srgbClr val="FFFFFF"/>
                </a:highlight>
              </a:rPr>
              <a:t>t </a:t>
            </a:r>
            <a:r>
              <a:rPr lang="ja" sz="1450">
                <a:solidFill>
                  <a:srgbClr val="111111"/>
                </a:solidFill>
                <a:highlight>
                  <a:srgbClr val="FFFFFF"/>
                </a:highlight>
              </a:rPr>
              <a:t>=σ(W</a:t>
            </a:r>
            <a:r>
              <a:rPr lang="ja" sz="1050">
                <a:solidFill>
                  <a:srgbClr val="111111"/>
                </a:solidFill>
                <a:highlight>
                  <a:srgbClr val="FFFFFF"/>
                </a:highlight>
              </a:rPr>
              <a:t>f</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R</a:t>
            </a:r>
            <a:r>
              <a:rPr lang="ja" sz="1050">
                <a:solidFill>
                  <a:srgbClr val="111111"/>
                </a:solidFill>
                <a:highlight>
                  <a:srgbClr val="FFFFFF"/>
                </a:highlight>
              </a:rPr>
              <a:t>f</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f</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spcBef>
                <a:spcPts val="0"/>
              </a:spcBef>
              <a:spcAft>
                <a:spcPts val="0"/>
              </a:spcAft>
              <a:buNone/>
            </a:pPr>
            <a:r>
              <a:t/>
            </a:r>
            <a:endParaRPr sz="1050">
              <a:solidFill>
                <a:srgbClr val="111111"/>
              </a:solidFill>
              <a:highlight>
                <a:srgbClr val="FFFFFF"/>
              </a:highlight>
            </a:endParaRPr>
          </a:p>
          <a:p>
            <a:pPr indent="0" lvl="0" marL="0" rtl="0" algn="ctr">
              <a:lnSpc>
                <a:spcPct val="115000"/>
              </a:lnSpc>
              <a:spcBef>
                <a:spcPts val="1600"/>
              </a:spcBef>
              <a:spcAft>
                <a:spcPts val="0"/>
              </a:spcAft>
              <a:buNone/>
            </a:pPr>
            <a:r>
              <a:rPr lang="ja" sz="1450">
                <a:highlight>
                  <a:srgbClr val="FFFFFF"/>
                </a:highlight>
              </a:rPr>
              <a:t>c</a:t>
            </a:r>
            <a:r>
              <a:rPr lang="ja" sz="1050">
                <a:highlight>
                  <a:srgbClr val="FFFFFF"/>
                </a:highlight>
              </a:rPr>
              <a:t>t−1  </a:t>
            </a:r>
            <a:r>
              <a:rPr lang="ja" sz="1450">
                <a:highlight>
                  <a:srgbClr val="FFFFFF"/>
                </a:highlight>
              </a:rPr>
              <a:t>⊗  f</a:t>
            </a:r>
            <a:r>
              <a:rPr lang="ja" sz="1050">
                <a:highlight>
                  <a:srgbClr val="FFFFFF"/>
                </a:highlight>
              </a:rPr>
              <a:t>t</a:t>
            </a:r>
            <a:endParaRPr sz="1050">
              <a:highlight>
                <a:srgbClr val="FFFFFF"/>
              </a:highlight>
            </a:endParaRPr>
          </a:p>
          <a:p>
            <a:pPr indent="0" lvl="0" marL="0" rtl="0" algn="ctr">
              <a:spcBef>
                <a:spcPts val="0"/>
              </a:spcBef>
              <a:spcAft>
                <a:spcPts val="1600"/>
              </a:spcAft>
              <a:buNone/>
            </a:pPr>
            <a:r>
              <a:t/>
            </a:r>
            <a:endParaRPr sz="1050">
              <a:solidFill>
                <a:srgbClr val="11111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sp>
        <p:nvSpPr>
          <p:cNvPr id="182" name="Google Shape;182;p23"/>
          <p:cNvSpPr txBox="1"/>
          <p:nvPr>
            <p:ph idx="1" type="body"/>
          </p:nvPr>
        </p:nvSpPr>
        <p:spPr>
          <a:xfrm>
            <a:off x="5108325" y="1979600"/>
            <a:ext cx="3728100" cy="27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ja" sz="1800"/>
              <a:t>Input Gate주변</a:t>
            </a:r>
            <a:endParaRPr b="1" sz="1800"/>
          </a:p>
          <a:p>
            <a:pPr indent="0" lvl="0" marL="0" rtl="0" algn="ctr">
              <a:spcBef>
                <a:spcPts val="1600"/>
              </a:spcBef>
              <a:spcAft>
                <a:spcPts val="0"/>
              </a:spcAft>
              <a:buNone/>
            </a:pPr>
            <a:r>
              <a:t/>
            </a:r>
            <a:endParaRPr b="1" sz="1800"/>
          </a:p>
          <a:p>
            <a:pPr indent="0" lvl="0" marL="0" rtl="0" algn="ctr">
              <a:spcBef>
                <a:spcPts val="1600"/>
              </a:spcBef>
              <a:spcAft>
                <a:spcPts val="0"/>
              </a:spcAft>
              <a:buNone/>
            </a:pPr>
            <a:r>
              <a:rPr lang="ja" sz="1450">
                <a:solidFill>
                  <a:srgbClr val="111111"/>
                </a:solidFill>
                <a:highlight>
                  <a:srgbClr val="FFFFFF"/>
                </a:highlight>
                <a:latin typeface="Arial"/>
                <a:ea typeface="Arial"/>
                <a:cs typeface="Arial"/>
                <a:sym typeface="Arial"/>
              </a:rPr>
              <a:t>i</a:t>
            </a:r>
            <a:r>
              <a:rPr lang="ja" sz="1050">
                <a:solidFill>
                  <a:srgbClr val="111111"/>
                </a:solidFill>
                <a:highlight>
                  <a:srgbClr val="FFFFFF"/>
                </a:highlight>
                <a:latin typeface="Arial"/>
                <a:ea typeface="Arial"/>
                <a:cs typeface="Arial"/>
                <a:sym typeface="Arial"/>
              </a:rPr>
              <a:t>t  </a:t>
            </a:r>
            <a:r>
              <a:rPr lang="ja" sz="1450">
                <a:solidFill>
                  <a:srgbClr val="111111"/>
                </a:solidFill>
                <a:highlight>
                  <a:srgbClr val="FFFFFF"/>
                </a:highlight>
                <a:latin typeface="Arial"/>
                <a:ea typeface="Arial"/>
                <a:cs typeface="Arial"/>
                <a:sym typeface="Arial"/>
              </a:rPr>
              <a:t>=σ(W</a:t>
            </a:r>
            <a:r>
              <a:rPr lang="ja" sz="1050">
                <a:solidFill>
                  <a:srgbClr val="111111"/>
                </a:solidFill>
                <a:highlight>
                  <a:srgbClr val="FFFFFF"/>
                </a:highlight>
                <a:latin typeface="Arial"/>
                <a:ea typeface="Arial"/>
                <a:cs typeface="Arial"/>
                <a:sym typeface="Arial"/>
              </a:rPr>
              <a:t>i</a:t>
            </a:r>
            <a:r>
              <a:rPr lang="ja" sz="1450">
                <a:solidFill>
                  <a:srgbClr val="111111"/>
                </a:solidFill>
                <a:highlight>
                  <a:srgbClr val="FFFFFF"/>
                </a:highlight>
                <a:latin typeface="Arial"/>
                <a:ea typeface="Arial"/>
                <a:cs typeface="Arial"/>
                <a:sym typeface="Arial"/>
              </a:rPr>
              <a:t>x</a:t>
            </a:r>
            <a:r>
              <a:rPr lang="ja" sz="1050">
                <a:solidFill>
                  <a:srgbClr val="111111"/>
                </a:solidFill>
                <a:highlight>
                  <a:srgbClr val="FFFFFF"/>
                </a:highlight>
                <a:latin typeface="Arial"/>
                <a:ea typeface="Arial"/>
                <a:cs typeface="Arial"/>
                <a:sym typeface="Arial"/>
              </a:rPr>
              <a:t>t </a:t>
            </a:r>
            <a:r>
              <a:rPr lang="ja" sz="1450">
                <a:solidFill>
                  <a:srgbClr val="111111"/>
                </a:solidFill>
                <a:highlight>
                  <a:srgbClr val="FFFFFF"/>
                </a:highlight>
                <a:latin typeface="Arial"/>
                <a:ea typeface="Arial"/>
                <a:cs typeface="Arial"/>
                <a:sym typeface="Arial"/>
              </a:rPr>
              <a:t>+ R</a:t>
            </a:r>
            <a:r>
              <a:rPr lang="ja" sz="1050">
                <a:solidFill>
                  <a:srgbClr val="111111"/>
                </a:solidFill>
                <a:highlight>
                  <a:srgbClr val="FFFFFF"/>
                </a:highlight>
                <a:latin typeface="Arial"/>
                <a:ea typeface="Arial"/>
                <a:cs typeface="Arial"/>
                <a:sym typeface="Arial"/>
              </a:rPr>
              <a:t>i</a:t>
            </a:r>
            <a:r>
              <a:rPr lang="ja" sz="1450">
                <a:solidFill>
                  <a:srgbClr val="111111"/>
                </a:solidFill>
                <a:highlight>
                  <a:srgbClr val="FFFFFF"/>
                </a:highlight>
                <a:latin typeface="Arial"/>
                <a:ea typeface="Arial"/>
                <a:cs typeface="Arial"/>
                <a:sym typeface="Arial"/>
              </a:rPr>
              <a:t>h</a:t>
            </a:r>
            <a:r>
              <a:rPr lang="ja" sz="1050">
                <a:solidFill>
                  <a:srgbClr val="111111"/>
                </a:solidFill>
                <a:highlight>
                  <a:srgbClr val="FFFFFF"/>
                </a:highlight>
                <a:latin typeface="Arial"/>
                <a:ea typeface="Arial"/>
                <a:cs typeface="Arial"/>
                <a:sym typeface="Arial"/>
              </a:rPr>
              <a:t>t−1 </a:t>
            </a:r>
            <a:r>
              <a:rPr lang="ja" sz="1450">
                <a:solidFill>
                  <a:srgbClr val="111111"/>
                </a:solidFill>
                <a:highlight>
                  <a:srgbClr val="FFFFFF"/>
                </a:highlight>
                <a:latin typeface="Arial"/>
                <a:ea typeface="Arial"/>
                <a:cs typeface="Arial"/>
                <a:sym typeface="Arial"/>
              </a:rPr>
              <a:t>+ b</a:t>
            </a:r>
            <a:r>
              <a:rPr lang="ja" sz="1050">
                <a:solidFill>
                  <a:srgbClr val="111111"/>
                </a:solidFill>
                <a:highlight>
                  <a:srgbClr val="FFFFFF"/>
                </a:highlight>
                <a:latin typeface="Arial"/>
                <a:ea typeface="Arial"/>
                <a:cs typeface="Arial"/>
                <a:sym typeface="Arial"/>
              </a:rPr>
              <a:t>i</a:t>
            </a:r>
            <a:r>
              <a:rPr lang="ja" sz="1450">
                <a:solidFill>
                  <a:srgbClr val="111111"/>
                </a:solidFill>
                <a:highlight>
                  <a:srgbClr val="FFFFFF"/>
                </a:highlight>
                <a:latin typeface="Arial"/>
                <a:ea typeface="Arial"/>
                <a:cs typeface="Arial"/>
                <a:sym typeface="Arial"/>
              </a:rPr>
              <a:t>)</a:t>
            </a:r>
            <a:endParaRPr sz="1450">
              <a:solidFill>
                <a:srgbClr val="111111"/>
              </a:solidFill>
              <a:highlight>
                <a:srgbClr val="FFFFFF"/>
              </a:highlight>
              <a:latin typeface="Arial"/>
              <a:ea typeface="Arial"/>
              <a:cs typeface="Arial"/>
              <a:sym typeface="Arial"/>
            </a:endParaRPr>
          </a:p>
          <a:p>
            <a:pPr indent="0" lvl="0" marL="0" rtl="0" algn="ctr">
              <a:spcBef>
                <a:spcPts val="0"/>
              </a:spcBef>
              <a:spcAft>
                <a:spcPts val="0"/>
              </a:spcAft>
              <a:buNone/>
            </a:pPr>
            <a:r>
              <a:rPr lang="ja" sz="1450">
                <a:solidFill>
                  <a:srgbClr val="111111"/>
                </a:solidFill>
                <a:highlight>
                  <a:srgbClr val="FFFFFF"/>
                </a:highlight>
                <a:latin typeface="Arial"/>
                <a:ea typeface="Arial"/>
                <a:cs typeface="Arial"/>
                <a:sym typeface="Arial"/>
              </a:rPr>
              <a:t>z</a:t>
            </a:r>
            <a:r>
              <a:rPr lang="ja" sz="1050">
                <a:solidFill>
                  <a:srgbClr val="111111"/>
                </a:solidFill>
                <a:highlight>
                  <a:srgbClr val="FFFFFF"/>
                </a:highlight>
                <a:latin typeface="Arial"/>
                <a:ea typeface="Arial"/>
                <a:cs typeface="Arial"/>
                <a:sym typeface="Arial"/>
              </a:rPr>
              <a:t>t  </a:t>
            </a:r>
            <a:r>
              <a:rPr lang="ja" sz="1450">
                <a:solidFill>
                  <a:srgbClr val="111111"/>
                </a:solidFill>
                <a:highlight>
                  <a:srgbClr val="FFFFFF"/>
                </a:highlight>
                <a:latin typeface="Arial"/>
                <a:ea typeface="Arial"/>
                <a:cs typeface="Arial"/>
                <a:sym typeface="Arial"/>
              </a:rPr>
              <a:t>= tanh(W</a:t>
            </a:r>
            <a:r>
              <a:rPr lang="ja" sz="1050">
                <a:solidFill>
                  <a:srgbClr val="111111"/>
                </a:solidFill>
                <a:highlight>
                  <a:srgbClr val="FFFFFF"/>
                </a:highlight>
                <a:latin typeface="Arial"/>
                <a:ea typeface="Arial"/>
                <a:cs typeface="Arial"/>
                <a:sym typeface="Arial"/>
              </a:rPr>
              <a:t>z</a:t>
            </a:r>
            <a:r>
              <a:rPr lang="ja" sz="1450">
                <a:solidFill>
                  <a:srgbClr val="111111"/>
                </a:solidFill>
                <a:highlight>
                  <a:srgbClr val="FFFFFF"/>
                </a:highlight>
                <a:latin typeface="Arial"/>
                <a:ea typeface="Arial"/>
                <a:cs typeface="Arial"/>
                <a:sym typeface="Arial"/>
              </a:rPr>
              <a:t>x</a:t>
            </a:r>
            <a:r>
              <a:rPr lang="ja" sz="1050">
                <a:solidFill>
                  <a:srgbClr val="111111"/>
                </a:solidFill>
                <a:highlight>
                  <a:srgbClr val="FFFFFF"/>
                </a:highlight>
                <a:latin typeface="Arial"/>
                <a:ea typeface="Arial"/>
                <a:cs typeface="Arial"/>
                <a:sym typeface="Arial"/>
              </a:rPr>
              <a:t>t </a:t>
            </a:r>
            <a:r>
              <a:rPr lang="ja" sz="1450">
                <a:solidFill>
                  <a:srgbClr val="111111"/>
                </a:solidFill>
                <a:highlight>
                  <a:srgbClr val="FFFFFF"/>
                </a:highlight>
                <a:latin typeface="Arial"/>
                <a:ea typeface="Arial"/>
                <a:cs typeface="Arial"/>
                <a:sym typeface="Arial"/>
              </a:rPr>
              <a:t>+ R</a:t>
            </a:r>
            <a:r>
              <a:rPr lang="ja" sz="1050">
                <a:solidFill>
                  <a:srgbClr val="111111"/>
                </a:solidFill>
                <a:highlight>
                  <a:srgbClr val="FFFFFF"/>
                </a:highlight>
                <a:latin typeface="Arial"/>
                <a:ea typeface="Arial"/>
                <a:cs typeface="Arial"/>
                <a:sym typeface="Arial"/>
              </a:rPr>
              <a:t>z</a:t>
            </a:r>
            <a:r>
              <a:rPr lang="ja" sz="1450">
                <a:solidFill>
                  <a:srgbClr val="111111"/>
                </a:solidFill>
                <a:highlight>
                  <a:srgbClr val="FFFFFF"/>
                </a:highlight>
                <a:latin typeface="Arial"/>
                <a:ea typeface="Arial"/>
                <a:cs typeface="Arial"/>
                <a:sym typeface="Arial"/>
              </a:rPr>
              <a:t>h</a:t>
            </a:r>
            <a:r>
              <a:rPr lang="ja" sz="1050">
                <a:solidFill>
                  <a:srgbClr val="111111"/>
                </a:solidFill>
                <a:highlight>
                  <a:srgbClr val="FFFFFF"/>
                </a:highlight>
                <a:latin typeface="Arial"/>
                <a:ea typeface="Arial"/>
                <a:cs typeface="Arial"/>
                <a:sym typeface="Arial"/>
              </a:rPr>
              <a:t>t−1 </a:t>
            </a:r>
            <a:r>
              <a:rPr lang="ja" sz="1450">
                <a:solidFill>
                  <a:srgbClr val="111111"/>
                </a:solidFill>
                <a:highlight>
                  <a:srgbClr val="FFFFFF"/>
                </a:highlight>
                <a:latin typeface="Arial"/>
                <a:ea typeface="Arial"/>
                <a:cs typeface="Arial"/>
                <a:sym typeface="Arial"/>
              </a:rPr>
              <a:t>+ b</a:t>
            </a:r>
            <a:r>
              <a:rPr lang="ja" sz="1050">
                <a:solidFill>
                  <a:srgbClr val="111111"/>
                </a:solidFill>
                <a:highlight>
                  <a:srgbClr val="FFFFFF"/>
                </a:highlight>
                <a:latin typeface="Arial"/>
                <a:ea typeface="Arial"/>
                <a:cs typeface="Arial"/>
                <a:sym typeface="Arial"/>
              </a:rPr>
              <a:t>z</a:t>
            </a:r>
            <a:r>
              <a:rPr lang="ja" sz="1450">
                <a:solidFill>
                  <a:srgbClr val="111111"/>
                </a:solidFill>
                <a:highlight>
                  <a:srgbClr val="FFFFFF"/>
                </a:highlight>
                <a:latin typeface="Arial"/>
                <a:ea typeface="Arial"/>
                <a:cs typeface="Arial"/>
                <a:sym typeface="Arial"/>
              </a:rPr>
              <a:t>)</a:t>
            </a:r>
            <a:endParaRPr sz="1450">
              <a:solidFill>
                <a:srgbClr val="111111"/>
              </a:solidFill>
              <a:highlight>
                <a:srgbClr val="FFFFFF"/>
              </a:highlight>
              <a:latin typeface="Arial"/>
              <a:ea typeface="Arial"/>
              <a:cs typeface="Arial"/>
              <a:sym typeface="Arial"/>
            </a:endParaRPr>
          </a:p>
          <a:p>
            <a:pPr indent="0" lvl="0" marL="0" rtl="0" algn="ctr">
              <a:spcBef>
                <a:spcPts val="0"/>
              </a:spcBef>
              <a:spcAft>
                <a:spcPts val="0"/>
              </a:spcAft>
              <a:buNone/>
            </a:pPr>
            <a:r>
              <a:t/>
            </a:r>
            <a:endParaRPr sz="1450">
              <a:solidFill>
                <a:srgbClr val="111111"/>
              </a:solidFill>
              <a:highlight>
                <a:srgbClr val="FFFFFF"/>
              </a:highlight>
              <a:latin typeface="Arial"/>
              <a:ea typeface="Arial"/>
              <a:cs typeface="Arial"/>
              <a:sym typeface="Arial"/>
            </a:endParaRPr>
          </a:p>
          <a:p>
            <a:pPr indent="0" lvl="0" marL="0" rtl="0" algn="ctr">
              <a:spcBef>
                <a:spcPts val="0"/>
              </a:spcBef>
              <a:spcAft>
                <a:spcPts val="0"/>
              </a:spcAft>
              <a:buNone/>
            </a:pPr>
            <a:r>
              <a:rPr lang="ja" sz="1400">
                <a:solidFill>
                  <a:srgbClr val="000000"/>
                </a:solidFill>
                <a:highlight>
                  <a:srgbClr val="FFFFFF"/>
                </a:highlight>
                <a:latin typeface="Arial"/>
                <a:ea typeface="Arial"/>
                <a:cs typeface="Arial"/>
                <a:sym typeface="Arial"/>
              </a:rPr>
              <a:t>it ⊗ zt</a:t>
            </a:r>
            <a:endParaRPr sz="1400">
              <a:solidFill>
                <a:srgbClr val="111111"/>
              </a:solidFill>
              <a:highlight>
                <a:srgbClr val="FFFFFF"/>
              </a:highlight>
              <a:latin typeface="Arial"/>
              <a:ea typeface="Arial"/>
              <a:cs typeface="Arial"/>
              <a:sym typeface="Arial"/>
            </a:endParaRPr>
          </a:p>
        </p:txBody>
      </p:sp>
      <p:pic>
        <p:nvPicPr>
          <p:cNvPr id="183" name="Google Shape;183;p23"/>
          <p:cNvPicPr preferRelativeResize="0"/>
          <p:nvPr/>
        </p:nvPicPr>
        <p:blipFill>
          <a:blip r:embed="rId3">
            <a:alphaModFix/>
          </a:blip>
          <a:stretch>
            <a:fillRect/>
          </a:stretch>
        </p:blipFill>
        <p:spPr>
          <a:xfrm>
            <a:off x="316500" y="1979600"/>
            <a:ext cx="4689099" cy="2684599"/>
          </a:xfrm>
          <a:prstGeom prst="rect">
            <a:avLst/>
          </a:prstGeom>
          <a:noFill/>
          <a:ln cap="flat" cmpd="sng" w="9525">
            <a:solidFill>
              <a:srgbClr val="000000"/>
            </a:solidFill>
            <a:prstDash val="solid"/>
            <a:round/>
            <a:headEnd len="sm" w="sm" type="none"/>
            <a:tailEnd len="sm" w="sm" type="none"/>
          </a:ln>
        </p:spPr>
      </p:pic>
      <p:sp>
        <p:nvSpPr>
          <p:cNvPr id="184" name="Google Shape;184;p23"/>
          <p:cNvSpPr/>
          <p:nvPr/>
        </p:nvSpPr>
        <p:spPr>
          <a:xfrm>
            <a:off x="2136550" y="3096225"/>
            <a:ext cx="545100" cy="6330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1131800" y="3300825"/>
            <a:ext cx="11200" cy="1120600"/>
          </a:xfrm>
          <a:custGeom>
            <a:rect b="b" l="l" r="r" t="t"/>
            <a:pathLst>
              <a:path extrusionOk="0" h="44824" w="448">
                <a:moveTo>
                  <a:pt x="0" y="44824"/>
                </a:moveTo>
                <a:cubicBezTo>
                  <a:pt x="0" y="29882"/>
                  <a:pt x="448" y="14942"/>
                  <a:pt x="448" y="0"/>
                </a:cubicBezTo>
              </a:path>
            </a:pathLst>
          </a:custGeom>
          <a:noFill/>
          <a:ln cap="flat" cmpd="sng" w="28575">
            <a:solidFill>
              <a:srgbClr val="FF0000"/>
            </a:solidFill>
            <a:prstDash val="solid"/>
            <a:round/>
            <a:headEnd len="med" w="med" type="none"/>
            <a:tailEnd len="med" w="med" type="stealth"/>
          </a:ln>
        </p:spPr>
      </p:sp>
      <p:sp>
        <p:nvSpPr>
          <p:cNvPr id="186" name="Google Shape;186;p23"/>
          <p:cNvSpPr/>
          <p:nvPr/>
        </p:nvSpPr>
        <p:spPr>
          <a:xfrm>
            <a:off x="351700" y="2986882"/>
            <a:ext cx="1096800" cy="302050"/>
          </a:xfrm>
          <a:custGeom>
            <a:rect b="b" l="l" r="r" t="t"/>
            <a:pathLst>
              <a:path extrusionOk="0" h="12082" w="43872">
                <a:moveTo>
                  <a:pt x="0" y="11003"/>
                </a:moveTo>
                <a:cubicBezTo>
                  <a:pt x="11723" y="11003"/>
                  <a:pt x="23674" y="13305"/>
                  <a:pt x="35169" y="11003"/>
                </a:cubicBezTo>
                <a:cubicBezTo>
                  <a:pt x="38835" y="10269"/>
                  <a:pt x="40630" y="5768"/>
                  <a:pt x="42554" y="2562"/>
                </a:cubicBezTo>
                <a:cubicBezTo>
                  <a:pt x="43013" y="1796"/>
                  <a:pt x="44409" y="-299"/>
                  <a:pt x="43610" y="100"/>
                </a:cubicBezTo>
              </a:path>
            </a:pathLst>
          </a:custGeom>
          <a:noFill/>
          <a:ln cap="flat" cmpd="sng" w="28575">
            <a:solidFill>
              <a:srgbClr val="FF0000"/>
            </a:solidFill>
            <a:prstDash val="solid"/>
            <a:round/>
            <a:headEnd len="med" w="med" type="none"/>
            <a:tailEnd len="med" w="med" type="stealth"/>
          </a:ln>
        </p:spPr>
      </p:sp>
      <p:sp>
        <p:nvSpPr>
          <p:cNvPr id="187" name="Google Shape;187;p23"/>
          <p:cNvSpPr/>
          <p:nvPr/>
        </p:nvSpPr>
        <p:spPr>
          <a:xfrm>
            <a:off x="1143000" y="3270750"/>
            <a:ext cx="305493" cy="219793"/>
          </a:xfrm>
          <a:custGeom>
            <a:rect b="b" l="l" r="r" t="t"/>
            <a:pathLst>
              <a:path extrusionOk="0" h="6330" w="10861">
                <a:moveTo>
                  <a:pt x="0" y="0"/>
                </a:moveTo>
                <a:cubicBezTo>
                  <a:pt x="3266" y="0"/>
                  <a:pt x="6835" y="1207"/>
                  <a:pt x="9144" y="3516"/>
                </a:cubicBezTo>
                <a:cubicBezTo>
                  <a:pt x="9886" y="4258"/>
                  <a:pt x="11489" y="5860"/>
                  <a:pt x="10551" y="6330"/>
                </a:cubicBezTo>
              </a:path>
            </a:pathLst>
          </a:custGeom>
          <a:noFill/>
          <a:ln cap="flat" cmpd="sng" w="28575">
            <a:solidFill>
              <a:srgbClr val="FF0000"/>
            </a:solidFill>
            <a:prstDash val="solid"/>
            <a:round/>
            <a:headEnd len="med" w="med" type="none"/>
            <a:tailEnd len="med" w="med" type="stealth"/>
          </a:ln>
        </p:spPr>
      </p:sp>
      <p:sp>
        <p:nvSpPr>
          <p:cNvPr id="188" name="Google Shape;188;p23"/>
          <p:cNvSpPr/>
          <p:nvPr/>
        </p:nvSpPr>
        <p:spPr>
          <a:xfrm>
            <a:off x="1811225" y="3006975"/>
            <a:ext cx="457200" cy="342883"/>
          </a:xfrm>
          <a:custGeom>
            <a:rect b="b" l="l" r="r" t="t"/>
            <a:pathLst>
              <a:path extrusionOk="0" h="14067" w="18288">
                <a:moveTo>
                  <a:pt x="0" y="0"/>
                </a:moveTo>
                <a:cubicBezTo>
                  <a:pt x="6594" y="3957"/>
                  <a:pt x="11405" y="10635"/>
                  <a:pt x="18288" y="14067"/>
                </a:cubicBezTo>
              </a:path>
            </a:pathLst>
          </a:custGeom>
          <a:noFill/>
          <a:ln cap="flat" cmpd="sng" w="28575">
            <a:solidFill>
              <a:srgbClr val="FF0000"/>
            </a:solidFill>
            <a:prstDash val="solid"/>
            <a:round/>
            <a:headEnd len="med" w="med" type="none"/>
            <a:tailEnd len="med" w="med" type="stealth"/>
          </a:ln>
        </p:spPr>
      </p:sp>
      <p:sp>
        <p:nvSpPr>
          <p:cNvPr id="189" name="Google Shape;189;p23"/>
          <p:cNvSpPr/>
          <p:nvPr/>
        </p:nvSpPr>
        <p:spPr>
          <a:xfrm>
            <a:off x="1872750" y="3420200"/>
            <a:ext cx="395685" cy="70350"/>
          </a:xfrm>
          <a:custGeom>
            <a:rect b="b" l="l" r="r" t="t"/>
            <a:pathLst>
              <a:path extrusionOk="0" h="2814" w="14420">
                <a:moveTo>
                  <a:pt x="0" y="2814"/>
                </a:moveTo>
                <a:cubicBezTo>
                  <a:pt x="4646" y="1265"/>
                  <a:pt x="10040" y="2190"/>
                  <a:pt x="14420" y="0"/>
                </a:cubicBezTo>
              </a:path>
            </a:pathLst>
          </a:custGeom>
          <a:noFill/>
          <a:ln cap="flat" cmpd="sng" w="28575">
            <a:solidFill>
              <a:srgbClr val="FF0000"/>
            </a:solidFill>
            <a:prstDash val="solid"/>
            <a:round/>
            <a:headEnd len="med" w="med" type="none"/>
            <a:tailEnd len="med" w="med" type="stealth"/>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pic>
        <p:nvPicPr>
          <p:cNvPr id="195" name="Google Shape;195;p24"/>
          <p:cNvPicPr preferRelativeResize="0"/>
          <p:nvPr/>
        </p:nvPicPr>
        <p:blipFill>
          <a:blip r:embed="rId3">
            <a:alphaModFix/>
          </a:blip>
          <a:stretch>
            <a:fillRect/>
          </a:stretch>
        </p:blipFill>
        <p:spPr>
          <a:xfrm>
            <a:off x="316500" y="1979600"/>
            <a:ext cx="4689099" cy="2684599"/>
          </a:xfrm>
          <a:prstGeom prst="rect">
            <a:avLst/>
          </a:prstGeom>
          <a:noFill/>
          <a:ln cap="flat" cmpd="sng" w="9525">
            <a:solidFill>
              <a:srgbClr val="000000"/>
            </a:solidFill>
            <a:prstDash val="dot"/>
            <a:round/>
            <a:headEnd len="sm" w="sm" type="none"/>
            <a:tailEnd len="sm" w="sm" type="none"/>
          </a:ln>
        </p:spPr>
      </p:pic>
      <p:sp>
        <p:nvSpPr>
          <p:cNvPr id="196" name="Google Shape;196;p24"/>
          <p:cNvSpPr/>
          <p:nvPr/>
        </p:nvSpPr>
        <p:spPr>
          <a:xfrm>
            <a:off x="2716850" y="3064150"/>
            <a:ext cx="545100" cy="6330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1131800" y="3300825"/>
            <a:ext cx="11200" cy="1120600"/>
          </a:xfrm>
          <a:custGeom>
            <a:rect b="b" l="l" r="r" t="t"/>
            <a:pathLst>
              <a:path extrusionOk="0" h="44824" w="448">
                <a:moveTo>
                  <a:pt x="0" y="44824"/>
                </a:moveTo>
                <a:cubicBezTo>
                  <a:pt x="0" y="29882"/>
                  <a:pt x="448" y="14942"/>
                  <a:pt x="448" y="0"/>
                </a:cubicBezTo>
              </a:path>
            </a:pathLst>
          </a:custGeom>
          <a:noFill/>
          <a:ln cap="flat" cmpd="sng" w="28575">
            <a:solidFill>
              <a:srgbClr val="FF0000"/>
            </a:solidFill>
            <a:prstDash val="solid"/>
            <a:round/>
            <a:headEnd len="med" w="med" type="none"/>
            <a:tailEnd len="med" w="med" type="stealth"/>
          </a:ln>
        </p:spPr>
      </p:sp>
      <p:sp>
        <p:nvSpPr>
          <p:cNvPr id="198" name="Google Shape;198;p24"/>
          <p:cNvSpPr/>
          <p:nvPr/>
        </p:nvSpPr>
        <p:spPr>
          <a:xfrm>
            <a:off x="351700" y="2986882"/>
            <a:ext cx="1096800" cy="302050"/>
          </a:xfrm>
          <a:custGeom>
            <a:rect b="b" l="l" r="r" t="t"/>
            <a:pathLst>
              <a:path extrusionOk="0" h="12082" w="43872">
                <a:moveTo>
                  <a:pt x="0" y="11003"/>
                </a:moveTo>
                <a:cubicBezTo>
                  <a:pt x="11723" y="11003"/>
                  <a:pt x="23674" y="13305"/>
                  <a:pt x="35169" y="11003"/>
                </a:cubicBezTo>
                <a:cubicBezTo>
                  <a:pt x="38835" y="10269"/>
                  <a:pt x="40630" y="5768"/>
                  <a:pt x="42554" y="2562"/>
                </a:cubicBezTo>
                <a:cubicBezTo>
                  <a:pt x="43013" y="1796"/>
                  <a:pt x="44409" y="-299"/>
                  <a:pt x="43610" y="100"/>
                </a:cubicBezTo>
              </a:path>
            </a:pathLst>
          </a:custGeom>
          <a:noFill/>
          <a:ln cap="flat" cmpd="sng" w="28575">
            <a:solidFill>
              <a:srgbClr val="FF0000"/>
            </a:solidFill>
            <a:prstDash val="solid"/>
            <a:round/>
            <a:headEnd len="med" w="med" type="none"/>
            <a:tailEnd len="med" w="med" type="stealth"/>
          </a:ln>
        </p:spPr>
      </p:sp>
      <p:sp>
        <p:nvSpPr>
          <p:cNvPr id="199" name="Google Shape;199;p24"/>
          <p:cNvSpPr/>
          <p:nvPr/>
        </p:nvSpPr>
        <p:spPr>
          <a:xfrm>
            <a:off x="1143000" y="3270750"/>
            <a:ext cx="305493" cy="219793"/>
          </a:xfrm>
          <a:custGeom>
            <a:rect b="b" l="l" r="r" t="t"/>
            <a:pathLst>
              <a:path extrusionOk="0" h="6330" w="10861">
                <a:moveTo>
                  <a:pt x="0" y="0"/>
                </a:moveTo>
                <a:cubicBezTo>
                  <a:pt x="3266" y="0"/>
                  <a:pt x="6835" y="1207"/>
                  <a:pt x="9144" y="3516"/>
                </a:cubicBezTo>
                <a:cubicBezTo>
                  <a:pt x="9886" y="4258"/>
                  <a:pt x="11489" y="5860"/>
                  <a:pt x="10551" y="6330"/>
                </a:cubicBezTo>
              </a:path>
            </a:pathLst>
          </a:custGeom>
          <a:noFill/>
          <a:ln cap="flat" cmpd="sng" w="28575">
            <a:solidFill>
              <a:srgbClr val="FF0000"/>
            </a:solidFill>
            <a:prstDash val="solid"/>
            <a:round/>
            <a:headEnd len="med" w="med" type="none"/>
            <a:tailEnd len="med" w="med" type="stealth"/>
          </a:ln>
        </p:spPr>
      </p:sp>
      <p:sp>
        <p:nvSpPr>
          <p:cNvPr id="200" name="Google Shape;200;p24"/>
          <p:cNvSpPr/>
          <p:nvPr/>
        </p:nvSpPr>
        <p:spPr>
          <a:xfrm>
            <a:off x="1811225" y="3006975"/>
            <a:ext cx="457200" cy="342883"/>
          </a:xfrm>
          <a:custGeom>
            <a:rect b="b" l="l" r="r" t="t"/>
            <a:pathLst>
              <a:path extrusionOk="0" h="14067" w="18288">
                <a:moveTo>
                  <a:pt x="0" y="0"/>
                </a:moveTo>
                <a:cubicBezTo>
                  <a:pt x="6594" y="3957"/>
                  <a:pt x="11405" y="10635"/>
                  <a:pt x="18288" y="14067"/>
                </a:cubicBezTo>
              </a:path>
            </a:pathLst>
          </a:custGeom>
          <a:noFill/>
          <a:ln cap="flat" cmpd="sng" w="28575">
            <a:solidFill>
              <a:srgbClr val="FF0000"/>
            </a:solidFill>
            <a:prstDash val="solid"/>
            <a:round/>
            <a:headEnd len="med" w="med" type="none"/>
            <a:tailEnd len="med" w="med" type="stealth"/>
          </a:ln>
        </p:spPr>
      </p:sp>
      <p:sp>
        <p:nvSpPr>
          <p:cNvPr id="201" name="Google Shape;201;p24"/>
          <p:cNvSpPr/>
          <p:nvPr/>
        </p:nvSpPr>
        <p:spPr>
          <a:xfrm>
            <a:off x="1872750" y="3420200"/>
            <a:ext cx="395685" cy="70350"/>
          </a:xfrm>
          <a:custGeom>
            <a:rect b="b" l="l" r="r" t="t"/>
            <a:pathLst>
              <a:path extrusionOk="0" h="2814" w="14420">
                <a:moveTo>
                  <a:pt x="0" y="2814"/>
                </a:moveTo>
                <a:cubicBezTo>
                  <a:pt x="4646" y="1265"/>
                  <a:pt x="10040" y="2190"/>
                  <a:pt x="14420" y="0"/>
                </a:cubicBezTo>
              </a:path>
            </a:pathLst>
          </a:custGeom>
          <a:noFill/>
          <a:ln cap="flat" cmpd="sng" w="28575">
            <a:solidFill>
              <a:srgbClr val="FF0000"/>
            </a:solidFill>
            <a:prstDash val="solid"/>
            <a:round/>
            <a:headEnd len="med" w="med" type="none"/>
            <a:tailEnd len="med" w="med" type="stealth"/>
          </a:ln>
        </p:spPr>
      </p:sp>
      <p:sp>
        <p:nvSpPr>
          <p:cNvPr id="202" name="Google Shape;202;p24"/>
          <p:cNvSpPr/>
          <p:nvPr/>
        </p:nvSpPr>
        <p:spPr>
          <a:xfrm>
            <a:off x="1248500" y="2479425"/>
            <a:ext cx="219825" cy="747350"/>
          </a:xfrm>
          <a:custGeom>
            <a:rect b="b" l="l" r="r" t="t"/>
            <a:pathLst>
              <a:path extrusionOk="0" h="29894" w="8793">
                <a:moveTo>
                  <a:pt x="0" y="29894"/>
                </a:moveTo>
                <a:cubicBezTo>
                  <a:pt x="2039" y="19709"/>
                  <a:pt x="8793" y="10387"/>
                  <a:pt x="8793" y="0"/>
                </a:cubicBezTo>
              </a:path>
            </a:pathLst>
          </a:custGeom>
          <a:noFill/>
          <a:ln cap="flat" cmpd="sng" w="28575">
            <a:solidFill>
              <a:srgbClr val="FF0000"/>
            </a:solidFill>
            <a:prstDash val="solid"/>
            <a:round/>
            <a:headEnd len="med" w="med" type="none"/>
            <a:tailEnd len="med" w="med" type="stealth"/>
          </a:ln>
        </p:spPr>
      </p:sp>
      <p:sp>
        <p:nvSpPr>
          <p:cNvPr id="203" name="Google Shape;203;p24"/>
          <p:cNvSpPr/>
          <p:nvPr/>
        </p:nvSpPr>
        <p:spPr>
          <a:xfrm>
            <a:off x="1820000" y="2461850"/>
            <a:ext cx="448425" cy="149475"/>
          </a:xfrm>
          <a:custGeom>
            <a:rect b="b" l="l" r="r" t="t"/>
            <a:pathLst>
              <a:path extrusionOk="0" h="5979" w="17937">
                <a:moveTo>
                  <a:pt x="0" y="0"/>
                </a:moveTo>
                <a:cubicBezTo>
                  <a:pt x="6239" y="892"/>
                  <a:pt x="11635" y="5979"/>
                  <a:pt x="17937" y="5979"/>
                </a:cubicBezTo>
              </a:path>
            </a:pathLst>
          </a:custGeom>
          <a:noFill/>
          <a:ln cap="flat" cmpd="sng" w="28575">
            <a:solidFill>
              <a:srgbClr val="FF0000"/>
            </a:solidFill>
            <a:prstDash val="solid"/>
            <a:round/>
            <a:headEnd len="med" w="med" type="none"/>
            <a:tailEnd len="med" w="med" type="stealth"/>
          </a:ln>
        </p:spPr>
      </p:sp>
      <p:sp>
        <p:nvSpPr>
          <p:cNvPr id="204" name="Google Shape;204;p24"/>
          <p:cNvSpPr/>
          <p:nvPr/>
        </p:nvSpPr>
        <p:spPr>
          <a:xfrm>
            <a:off x="2497025" y="2664075"/>
            <a:ext cx="439600" cy="659425"/>
          </a:xfrm>
          <a:custGeom>
            <a:rect b="b" l="l" r="r" t="t"/>
            <a:pathLst>
              <a:path extrusionOk="0" h="26377" w="17584">
                <a:moveTo>
                  <a:pt x="0" y="0"/>
                </a:moveTo>
                <a:cubicBezTo>
                  <a:pt x="1090" y="5461"/>
                  <a:pt x="5099" y="9963"/>
                  <a:pt x="8440" y="14419"/>
                </a:cubicBezTo>
                <a:cubicBezTo>
                  <a:pt x="11450" y="18434"/>
                  <a:pt x="13097" y="24130"/>
                  <a:pt x="17584" y="26377"/>
                </a:cubicBezTo>
              </a:path>
            </a:pathLst>
          </a:custGeom>
          <a:noFill/>
          <a:ln cap="flat" cmpd="sng" w="28575">
            <a:solidFill>
              <a:srgbClr val="FF0000"/>
            </a:solidFill>
            <a:prstDash val="solid"/>
            <a:round/>
            <a:headEnd len="med" w="med" type="none"/>
            <a:tailEnd len="med" w="med" type="stealth"/>
          </a:ln>
        </p:spPr>
      </p:sp>
      <p:sp>
        <p:nvSpPr>
          <p:cNvPr id="205" name="Google Shape;205;p24"/>
          <p:cNvSpPr/>
          <p:nvPr/>
        </p:nvSpPr>
        <p:spPr>
          <a:xfrm>
            <a:off x="2532175" y="3411425"/>
            <a:ext cx="316525" cy="8775"/>
          </a:xfrm>
          <a:custGeom>
            <a:rect b="b" l="l" r="r" t="t"/>
            <a:pathLst>
              <a:path extrusionOk="0" h="351" w="12661">
                <a:moveTo>
                  <a:pt x="0" y="351"/>
                </a:moveTo>
                <a:cubicBezTo>
                  <a:pt x="4222" y="351"/>
                  <a:pt x="8439" y="0"/>
                  <a:pt x="12661" y="0"/>
                </a:cubicBezTo>
              </a:path>
            </a:pathLst>
          </a:custGeom>
          <a:noFill/>
          <a:ln cap="flat" cmpd="sng" w="28575">
            <a:solidFill>
              <a:srgbClr val="FF0000"/>
            </a:solidFill>
            <a:prstDash val="solid"/>
            <a:round/>
            <a:headEnd len="med" w="med" type="none"/>
            <a:tailEnd len="med" w="med" type="stealth"/>
          </a:ln>
        </p:spPr>
      </p:sp>
      <p:sp>
        <p:nvSpPr>
          <p:cNvPr id="206" name="Google Shape;206;p24"/>
          <p:cNvSpPr/>
          <p:nvPr/>
        </p:nvSpPr>
        <p:spPr>
          <a:xfrm>
            <a:off x="2497025" y="2400300"/>
            <a:ext cx="650656" cy="149481"/>
          </a:xfrm>
          <a:custGeom>
            <a:rect b="b" l="l" r="r" t="t"/>
            <a:pathLst>
              <a:path extrusionOk="0" h="5627" w="24970">
                <a:moveTo>
                  <a:pt x="24970" y="0"/>
                </a:moveTo>
                <a:cubicBezTo>
                  <a:pt x="16604" y="1674"/>
                  <a:pt x="7629" y="1807"/>
                  <a:pt x="0" y="5627"/>
                </a:cubicBezTo>
              </a:path>
            </a:pathLst>
          </a:custGeom>
          <a:noFill/>
          <a:ln cap="flat" cmpd="sng" w="28575">
            <a:solidFill>
              <a:srgbClr val="FF0000"/>
            </a:solidFill>
            <a:prstDash val="dot"/>
            <a:round/>
            <a:headEnd len="med" w="med" type="none"/>
            <a:tailEnd len="med" w="med" type="stealth"/>
          </a:ln>
        </p:spPr>
      </p:sp>
      <p:sp>
        <p:nvSpPr>
          <p:cNvPr id="207" name="Google Shape;207;p24"/>
          <p:cNvSpPr txBox="1"/>
          <p:nvPr/>
        </p:nvSpPr>
        <p:spPr>
          <a:xfrm>
            <a:off x="5108325" y="1979600"/>
            <a:ext cx="3728100" cy="272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800">
                <a:solidFill>
                  <a:srgbClr val="595959"/>
                </a:solidFill>
                <a:latin typeface="Lato"/>
                <a:ea typeface="Lato"/>
                <a:cs typeface="Lato"/>
                <a:sym typeface="Lato"/>
              </a:rPr>
              <a:t>Cell 앞</a:t>
            </a:r>
            <a:endParaRPr b="1" sz="1800">
              <a:solidFill>
                <a:srgbClr val="595959"/>
              </a:solidFill>
              <a:latin typeface="Lato"/>
              <a:ea typeface="Lato"/>
              <a:cs typeface="Lato"/>
              <a:sym typeface="Lato"/>
            </a:endParaRPr>
          </a:p>
          <a:p>
            <a:pPr indent="0" lvl="0" marL="0" rtl="0" algn="ctr">
              <a:lnSpc>
                <a:spcPct val="115000"/>
              </a:lnSpc>
              <a:spcBef>
                <a:spcPts val="1600"/>
              </a:spcBef>
              <a:spcAft>
                <a:spcPts val="0"/>
              </a:spcAft>
              <a:buNone/>
            </a:pPr>
            <a:r>
              <a:rPr lang="ja" sz="1450">
                <a:highlight>
                  <a:srgbClr val="FFFFFF"/>
                </a:highlight>
              </a:rPr>
              <a:t>c</a:t>
            </a:r>
            <a:r>
              <a:rPr lang="ja" sz="1050">
                <a:highlight>
                  <a:srgbClr val="FFFFFF"/>
                </a:highlight>
              </a:rPr>
              <a:t>t−1  </a:t>
            </a:r>
            <a:r>
              <a:rPr lang="ja" sz="1450">
                <a:highlight>
                  <a:srgbClr val="FFFFFF"/>
                </a:highlight>
              </a:rPr>
              <a:t>⊗  f</a:t>
            </a:r>
            <a:r>
              <a:rPr lang="ja" sz="1050">
                <a:highlight>
                  <a:srgbClr val="FFFFFF"/>
                </a:highlight>
              </a:rPr>
              <a:t>t</a:t>
            </a:r>
            <a:endParaRPr sz="1050">
              <a:highlight>
                <a:srgbClr val="FFFFFF"/>
              </a:highlight>
            </a:endParaRPr>
          </a:p>
          <a:p>
            <a:pPr indent="0" lvl="0" marL="0" rtl="0" algn="ctr">
              <a:lnSpc>
                <a:spcPct val="115000"/>
              </a:lnSpc>
              <a:spcBef>
                <a:spcPts val="0"/>
              </a:spcBef>
              <a:spcAft>
                <a:spcPts val="0"/>
              </a:spcAft>
              <a:buNone/>
            </a:pPr>
            <a:r>
              <a:rPr lang="ja">
                <a:highlight>
                  <a:srgbClr val="FFFFFF"/>
                </a:highlight>
              </a:rPr>
              <a:t>it ⊗ zt</a:t>
            </a:r>
            <a:endParaRPr>
              <a:highlight>
                <a:srgbClr val="FFFFFF"/>
              </a:highlight>
            </a:endParaRPr>
          </a:p>
          <a:p>
            <a:pPr indent="0" lvl="0" marL="0" rtl="0" algn="ctr">
              <a:lnSpc>
                <a:spcPct val="115000"/>
              </a:lnSpc>
              <a:spcBef>
                <a:spcPts val="0"/>
              </a:spcBef>
              <a:spcAft>
                <a:spcPts val="0"/>
              </a:spcAft>
              <a:buNone/>
            </a:pPr>
            <a:r>
              <a:t/>
            </a:r>
            <a:endParaRPr>
              <a:highlight>
                <a:srgbClr val="FFFFFF"/>
              </a:highlight>
            </a:endParaRPr>
          </a:p>
          <a:p>
            <a:pPr indent="0" lvl="0" marL="0" rtl="0" algn="ctr">
              <a:lnSpc>
                <a:spcPct val="115000"/>
              </a:lnSpc>
              <a:spcBef>
                <a:spcPts val="0"/>
              </a:spcBef>
              <a:spcAft>
                <a:spcPts val="0"/>
              </a:spcAft>
              <a:buNone/>
            </a:pPr>
            <a:r>
              <a:rPr lang="ja">
                <a:solidFill>
                  <a:srgbClr val="111111"/>
                </a:solidFill>
                <a:highlight>
                  <a:srgbClr val="FFFFFF"/>
                </a:highlight>
              </a:rPr>
              <a:t>ct  = it ⊗ zt + ct−1 ⊗ ft</a:t>
            </a:r>
            <a:endParaRPr>
              <a:solidFill>
                <a:srgbClr val="111111"/>
              </a:solidFill>
              <a:highlight>
                <a:srgbClr val="FFFFFF"/>
              </a:highlight>
            </a:endParaRPr>
          </a:p>
          <a:p>
            <a:pPr indent="0" lvl="0" marL="0" rtl="0" algn="ctr">
              <a:lnSpc>
                <a:spcPct val="115000"/>
              </a:lnSpc>
              <a:spcBef>
                <a:spcPts val="0"/>
              </a:spcBef>
              <a:spcAft>
                <a:spcPts val="0"/>
              </a:spcAft>
              <a:buNone/>
            </a:pPr>
            <a:r>
              <a:t/>
            </a:r>
            <a:endParaRPr>
              <a:solidFill>
                <a:srgbClr val="111111"/>
              </a:solidFill>
              <a:highlight>
                <a:srgbClr val="FFFFFF"/>
              </a:highlight>
            </a:endParaRPr>
          </a:p>
          <a:p>
            <a:pPr indent="0" lvl="0" marL="0" rtl="0" algn="ctr">
              <a:lnSpc>
                <a:spcPct val="115000"/>
              </a:lnSpc>
              <a:spcBef>
                <a:spcPts val="0"/>
              </a:spcBef>
              <a:spcAft>
                <a:spcPts val="0"/>
              </a:spcAft>
              <a:buNone/>
            </a:pPr>
            <a:r>
              <a:rPr lang="ja" sz="1450">
                <a:solidFill>
                  <a:srgbClr val="111111"/>
                </a:solidFill>
                <a:highlight>
                  <a:srgbClr val="FFFFFF"/>
                </a:highlight>
              </a:rPr>
              <a:t>c</a:t>
            </a:r>
            <a:r>
              <a:rPr lang="ja" sz="1050">
                <a:solidFill>
                  <a:srgbClr val="111111"/>
                </a:solidFill>
                <a:highlight>
                  <a:srgbClr val="FFFFFF"/>
                </a:highlight>
              </a:rPr>
              <a:t>t라는 값을 다음의 계산에 건네주거나, </a:t>
            </a:r>
            <a:r>
              <a:rPr lang="ja" sz="1450">
                <a:solidFill>
                  <a:srgbClr val="111111"/>
                </a:solidFill>
                <a:highlight>
                  <a:srgbClr val="FFFFFF"/>
                </a:highlight>
              </a:rPr>
              <a:t>c</a:t>
            </a:r>
            <a:r>
              <a:rPr lang="ja" sz="1050">
                <a:solidFill>
                  <a:srgbClr val="111111"/>
                </a:solidFill>
                <a:highlight>
                  <a:srgbClr val="FFFFFF"/>
                </a:highlight>
              </a:rPr>
              <a:t>t−1라는 값을 유지한다는 역할을 가질 뿐이고 특별한 계산은 하지 않는다.</a:t>
            </a:r>
            <a:endParaRPr>
              <a:solidFill>
                <a:srgbClr val="11111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pic>
        <p:nvPicPr>
          <p:cNvPr id="213" name="Google Shape;213;p25"/>
          <p:cNvPicPr preferRelativeResize="0"/>
          <p:nvPr/>
        </p:nvPicPr>
        <p:blipFill>
          <a:blip r:embed="rId3">
            <a:alphaModFix/>
          </a:blip>
          <a:stretch>
            <a:fillRect/>
          </a:stretch>
        </p:blipFill>
        <p:spPr>
          <a:xfrm>
            <a:off x="316500" y="1979600"/>
            <a:ext cx="4689099" cy="2684599"/>
          </a:xfrm>
          <a:prstGeom prst="rect">
            <a:avLst/>
          </a:prstGeom>
          <a:noFill/>
          <a:ln cap="flat" cmpd="sng" w="9525">
            <a:solidFill>
              <a:srgbClr val="000000"/>
            </a:solidFill>
            <a:prstDash val="dot"/>
            <a:round/>
            <a:headEnd len="sm" w="sm" type="none"/>
            <a:tailEnd len="sm" w="sm" type="none"/>
          </a:ln>
        </p:spPr>
      </p:pic>
      <p:sp>
        <p:nvSpPr>
          <p:cNvPr id="214" name="Google Shape;214;p25"/>
          <p:cNvSpPr/>
          <p:nvPr/>
        </p:nvSpPr>
        <p:spPr>
          <a:xfrm>
            <a:off x="3705963" y="2338775"/>
            <a:ext cx="545100" cy="1226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1131800" y="3300825"/>
            <a:ext cx="11200" cy="1120600"/>
          </a:xfrm>
          <a:custGeom>
            <a:rect b="b" l="l" r="r" t="t"/>
            <a:pathLst>
              <a:path extrusionOk="0" h="44824" w="448">
                <a:moveTo>
                  <a:pt x="0" y="44824"/>
                </a:moveTo>
                <a:cubicBezTo>
                  <a:pt x="0" y="29882"/>
                  <a:pt x="448" y="14942"/>
                  <a:pt x="448" y="0"/>
                </a:cubicBezTo>
              </a:path>
            </a:pathLst>
          </a:custGeom>
          <a:noFill/>
          <a:ln cap="flat" cmpd="sng" w="28575">
            <a:solidFill>
              <a:srgbClr val="FF0000"/>
            </a:solidFill>
            <a:prstDash val="solid"/>
            <a:round/>
            <a:headEnd len="med" w="med" type="none"/>
            <a:tailEnd len="med" w="med" type="stealth"/>
          </a:ln>
        </p:spPr>
      </p:sp>
      <p:sp>
        <p:nvSpPr>
          <p:cNvPr id="216" name="Google Shape;216;p25"/>
          <p:cNvSpPr/>
          <p:nvPr/>
        </p:nvSpPr>
        <p:spPr>
          <a:xfrm>
            <a:off x="351700" y="2986882"/>
            <a:ext cx="1096800" cy="302050"/>
          </a:xfrm>
          <a:custGeom>
            <a:rect b="b" l="l" r="r" t="t"/>
            <a:pathLst>
              <a:path extrusionOk="0" h="12082" w="43872">
                <a:moveTo>
                  <a:pt x="0" y="11003"/>
                </a:moveTo>
                <a:cubicBezTo>
                  <a:pt x="11723" y="11003"/>
                  <a:pt x="23674" y="13305"/>
                  <a:pt x="35169" y="11003"/>
                </a:cubicBezTo>
                <a:cubicBezTo>
                  <a:pt x="38835" y="10269"/>
                  <a:pt x="40630" y="5768"/>
                  <a:pt x="42554" y="2562"/>
                </a:cubicBezTo>
                <a:cubicBezTo>
                  <a:pt x="43013" y="1796"/>
                  <a:pt x="44409" y="-299"/>
                  <a:pt x="43610" y="100"/>
                </a:cubicBezTo>
              </a:path>
            </a:pathLst>
          </a:custGeom>
          <a:noFill/>
          <a:ln cap="flat" cmpd="sng" w="28575">
            <a:solidFill>
              <a:srgbClr val="FF0000"/>
            </a:solidFill>
            <a:prstDash val="solid"/>
            <a:round/>
            <a:headEnd len="med" w="med" type="none"/>
            <a:tailEnd len="med" w="med" type="stealth"/>
          </a:ln>
        </p:spPr>
      </p:sp>
      <p:sp>
        <p:nvSpPr>
          <p:cNvPr id="217" name="Google Shape;217;p25"/>
          <p:cNvSpPr/>
          <p:nvPr/>
        </p:nvSpPr>
        <p:spPr>
          <a:xfrm>
            <a:off x="1143000" y="3270750"/>
            <a:ext cx="305493" cy="219793"/>
          </a:xfrm>
          <a:custGeom>
            <a:rect b="b" l="l" r="r" t="t"/>
            <a:pathLst>
              <a:path extrusionOk="0" h="6330" w="10861">
                <a:moveTo>
                  <a:pt x="0" y="0"/>
                </a:moveTo>
                <a:cubicBezTo>
                  <a:pt x="3266" y="0"/>
                  <a:pt x="6835" y="1207"/>
                  <a:pt x="9144" y="3516"/>
                </a:cubicBezTo>
                <a:cubicBezTo>
                  <a:pt x="9886" y="4258"/>
                  <a:pt x="11489" y="5860"/>
                  <a:pt x="10551" y="6330"/>
                </a:cubicBezTo>
              </a:path>
            </a:pathLst>
          </a:custGeom>
          <a:noFill/>
          <a:ln cap="flat" cmpd="sng" w="28575">
            <a:solidFill>
              <a:srgbClr val="FF0000"/>
            </a:solidFill>
            <a:prstDash val="solid"/>
            <a:round/>
            <a:headEnd len="med" w="med" type="none"/>
            <a:tailEnd len="med" w="med" type="stealth"/>
          </a:ln>
        </p:spPr>
      </p:sp>
      <p:sp>
        <p:nvSpPr>
          <p:cNvPr id="218" name="Google Shape;218;p25"/>
          <p:cNvSpPr/>
          <p:nvPr/>
        </p:nvSpPr>
        <p:spPr>
          <a:xfrm>
            <a:off x="1811225" y="3006975"/>
            <a:ext cx="457200" cy="342883"/>
          </a:xfrm>
          <a:custGeom>
            <a:rect b="b" l="l" r="r" t="t"/>
            <a:pathLst>
              <a:path extrusionOk="0" h="14067" w="18288">
                <a:moveTo>
                  <a:pt x="0" y="0"/>
                </a:moveTo>
                <a:cubicBezTo>
                  <a:pt x="6594" y="3957"/>
                  <a:pt x="11405" y="10635"/>
                  <a:pt x="18288" y="14067"/>
                </a:cubicBezTo>
              </a:path>
            </a:pathLst>
          </a:custGeom>
          <a:noFill/>
          <a:ln cap="flat" cmpd="sng" w="28575">
            <a:solidFill>
              <a:srgbClr val="FF0000"/>
            </a:solidFill>
            <a:prstDash val="solid"/>
            <a:round/>
            <a:headEnd len="med" w="med" type="none"/>
            <a:tailEnd len="med" w="med" type="stealth"/>
          </a:ln>
        </p:spPr>
      </p:sp>
      <p:sp>
        <p:nvSpPr>
          <p:cNvPr id="219" name="Google Shape;219;p25"/>
          <p:cNvSpPr/>
          <p:nvPr/>
        </p:nvSpPr>
        <p:spPr>
          <a:xfrm>
            <a:off x="1872750" y="3420200"/>
            <a:ext cx="395685" cy="70350"/>
          </a:xfrm>
          <a:custGeom>
            <a:rect b="b" l="l" r="r" t="t"/>
            <a:pathLst>
              <a:path extrusionOk="0" h="2814" w="14420">
                <a:moveTo>
                  <a:pt x="0" y="2814"/>
                </a:moveTo>
                <a:cubicBezTo>
                  <a:pt x="4646" y="1265"/>
                  <a:pt x="10040" y="2190"/>
                  <a:pt x="14420" y="0"/>
                </a:cubicBezTo>
              </a:path>
            </a:pathLst>
          </a:custGeom>
          <a:noFill/>
          <a:ln cap="flat" cmpd="sng" w="28575">
            <a:solidFill>
              <a:srgbClr val="FF0000"/>
            </a:solidFill>
            <a:prstDash val="solid"/>
            <a:round/>
            <a:headEnd len="med" w="med" type="none"/>
            <a:tailEnd len="med" w="med" type="stealth"/>
          </a:ln>
        </p:spPr>
      </p:sp>
      <p:sp>
        <p:nvSpPr>
          <p:cNvPr id="220" name="Google Shape;220;p25"/>
          <p:cNvSpPr/>
          <p:nvPr/>
        </p:nvSpPr>
        <p:spPr>
          <a:xfrm>
            <a:off x="1248500" y="2479425"/>
            <a:ext cx="219825" cy="747350"/>
          </a:xfrm>
          <a:custGeom>
            <a:rect b="b" l="l" r="r" t="t"/>
            <a:pathLst>
              <a:path extrusionOk="0" h="29894" w="8793">
                <a:moveTo>
                  <a:pt x="0" y="29894"/>
                </a:moveTo>
                <a:cubicBezTo>
                  <a:pt x="2039" y="19709"/>
                  <a:pt x="8793" y="10387"/>
                  <a:pt x="8793" y="0"/>
                </a:cubicBezTo>
              </a:path>
            </a:pathLst>
          </a:custGeom>
          <a:noFill/>
          <a:ln cap="flat" cmpd="sng" w="28575">
            <a:solidFill>
              <a:srgbClr val="FF0000"/>
            </a:solidFill>
            <a:prstDash val="solid"/>
            <a:round/>
            <a:headEnd len="med" w="med" type="none"/>
            <a:tailEnd len="med" w="med" type="stealth"/>
          </a:ln>
        </p:spPr>
      </p:sp>
      <p:sp>
        <p:nvSpPr>
          <p:cNvPr id="221" name="Google Shape;221;p25"/>
          <p:cNvSpPr/>
          <p:nvPr/>
        </p:nvSpPr>
        <p:spPr>
          <a:xfrm>
            <a:off x="1820000" y="2461850"/>
            <a:ext cx="448425" cy="149475"/>
          </a:xfrm>
          <a:custGeom>
            <a:rect b="b" l="l" r="r" t="t"/>
            <a:pathLst>
              <a:path extrusionOk="0" h="5979" w="17937">
                <a:moveTo>
                  <a:pt x="0" y="0"/>
                </a:moveTo>
                <a:cubicBezTo>
                  <a:pt x="6239" y="892"/>
                  <a:pt x="11635" y="5979"/>
                  <a:pt x="17937" y="5979"/>
                </a:cubicBezTo>
              </a:path>
            </a:pathLst>
          </a:custGeom>
          <a:noFill/>
          <a:ln cap="flat" cmpd="sng" w="28575">
            <a:solidFill>
              <a:srgbClr val="FF0000"/>
            </a:solidFill>
            <a:prstDash val="solid"/>
            <a:round/>
            <a:headEnd len="med" w="med" type="none"/>
            <a:tailEnd len="med" w="med" type="stealth"/>
          </a:ln>
        </p:spPr>
      </p:sp>
      <p:sp>
        <p:nvSpPr>
          <p:cNvPr id="222" name="Google Shape;222;p25"/>
          <p:cNvSpPr/>
          <p:nvPr/>
        </p:nvSpPr>
        <p:spPr>
          <a:xfrm>
            <a:off x="2497025" y="2664075"/>
            <a:ext cx="439600" cy="659425"/>
          </a:xfrm>
          <a:custGeom>
            <a:rect b="b" l="l" r="r" t="t"/>
            <a:pathLst>
              <a:path extrusionOk="0" h="26377" w="17584">
                <a:moveTo>
                  <a:pt x="0" y="0"/>
                </a:moveTo>
                <a:cubicBezTo>
                  <a:pt x="1090" y="5461"/>
                  <a:pt x="5099" y="9963"/>
                  <a:pt x="8440" y="14419"/>
                </a:cubicBezTo>
                <a:cubicBezTo>
                  <a:pt x="11450" y="18434"/>
                  <a:pt x="13097" y="24130"/>
                  <a:pt x="17584" y="26377"/>
                </a:cubicBezTo>
              </a:path>
            </a:pathLst>
          </a:custGeom>
          <a:noFill/>
          <a:ln cap="flat" cmpd="sng" w="28575">
            <a:solidFill>
              <a:srgbClr val="FF0000"/>
            </a:solidFill>
            <a:prstDash val="solid"/>
            <a:round/>
            <a:headEnd len="med" w="med" type="none"/>
            <a:tailEnd len="med" w="med" type="stealth"/>
          </a:ln>
        </p:spPr>
      </p:sp>
      <p:sp>
        <p:nvSpPr>
          <p:cNvPr id="223" name="Google Shape;223;p25"/>
          <p:cNvSpPr/>
          <p:nvPr/>
        </p:nvSpPr>
        <p:spPr>
          <a:xfrm>
            <a:off x="2532175" y="3411425"/>
            <a:ext cx="316525" cy="8775"/>
          </a:xfrm>
          <a:custGeom>
            <a:rect b="b" l="l" r="r" t="t"/>
            <a:pathLst>
              <a:path extrusionOk="0" h="351" w="12661">
                <a:moveTo>
                  <a:pt x="0" y="351"/>
                </a:moveTo>
                <a:cubicBezTo>
                  <a:pt x="4222" y="351"/>
                  <a:pt x="8439" y="0"/>
                  <a:pt x="12661" y="0"/>
                </a:cubicBezTo>
              </a:path>
            </a:pathLst>
          </a:custGeom>
          <a:noFill/>
          <a:ln cap="flat" cmpd="sng" w="28575">
            <a:solidFill>
              <a:srgbClr val="FF0000"/>
            </a:solidFill>
            <a:prstDash val="solid"/>
            <a:round/>
            <a:headEnd len="med" w="med" type="none"/>
            <a:tailEnd len="med" w="med" type="stealth"/>
          </a:ln>
        </p:spPr>
      </p:sp>
      <p:sp>
        <p:nvSpPr>
          <p:cNvPr id="224" name="Google Shape;224;p25"/>
          <p:cNvSpPr/>
          <p:nvPr/>
        </p:nvSpPr>
        <p:spPr>
          <a:xfrm>
            <a:off x="2497025" y="2400300"/>
            <a:ext cx="650656" cy="149481"/>
          </a:xfrm>
          <a:custGeom>
            <a:rect b="b" l="l" r="r" t="t"/>
            <a:pathLst>
              <a:path extrusionOk="0" h="5627" w="24970">
                <a:moveTo>
                  <a:pt x="24970" y="0"/>
                </a:moveTo>
                <a:cubicBezTo>
                  <a:pt x="16604" y="1674"/>
                  <a:pt x="7629" y="1807"/>
                  <a:pt x="0" y="5627"/>
                </a:cubicBezTo>
              </a:path>
            </a:pathLst>
          </a:custGeom>
          <a:noFill/>
          <a:ln cap="flat" cmpd="sng" w="28575">
            <a:solidFill>
              <a:srgbClr val="FF0000"/>
            </a:solidFill>
            <a:prstDash val="dot"/>
            <a:round/>
            <a:headEnd len="med" w="med" type="none"/>
            <a:tailEnd len="med" w="med" type="stealth"/>
          </a:ln>
        </p:spPr>
      </p:sp>
      <p:sp>
        <p:nvSpPr>
          <p:cNvPr id="225" name="Google Shape;225;p25"/>
          <p:cNvSpPr/>
          <p:nvPr/>
        </p:nvSpPr>
        <p:spPr>
          <a:xfrm>
            <a:off x="3015750" y="2901450"/>
            <a:ext cx="131900" cy="413250"/>
          </a:xfrm>
          <a:custGeom>
            <a:rect b="b" l="l" r="r" t="t"/>
            <a:pathLst>
              <a:path extrusionOk="0" h="16530" w="5276">
                <a:moveTo>
                  <a:pt x="0" y="16530"/>
                </a:moveTo>
                <a:cubicBezTo>
                  <a:pt x="0" y="10746"/>
                  <a:pt x="2689" y="5173"/>
                  <a:pt x="5276" y="0"/>
                </a:cubicBezTo>
              </a:path>
            </a:pathLst>
          </a:custGeom>
          <a:noFill/>
          <a:ln cap="flat" cmpd="sng" w="28575">
            <a:solidFill>
              <a:srgbClr val="FF0000"/>
            </a:solidFill>
            <a:prstDash val="solid"/>
            <a:round/>
            <a:headEnd len="med" w="med" type="none"/>
            <a:tailEnd len="med" w="med" type="stealth"/>
          </a:ln>
        </p:spPr>
      </p:sp>
      <p:sp>
        <p:nvSpPr>
          <p:cNvPr id="226" name="Google Shape;226;p25"/>
          <p:cNvSpPr/>
          <p:nvPr/>
        </p:nvSpPr>
        <p:spPr>
          <a:xfrm>
            <a:off x="3464175" y="2637700"/>
            <a:ext cx="307725" cy="8775"/>
          </a:xfrm>
          <a:custGeom>
            <a:rect b="b" l="l" r="r" t="t"/>
            <a:pathLst>
              <a:path extrusionOk="0" h="351" w="12309">
                <a:moveTo>
                  <a:pt x="0" y="0"/>
                </a:moveTo>
                <a:cubicBezTo>
                  <a:pt x="4105" y="0"/>
                  <a:pt x="8204" y="351"/>
                  <a:pt x="12309" y="351"/>
                </a:cubicBezTo>
              </a:path>
            </a:pathLst>
          </a:custGeom>
          <a:noFill/>
          <a:ln cap="flat" cmpd="sng" w="28575">
            <a:solidFill>
              <a:srgbClr val="FF0000"/>
            </a:solidFill>
            <a:prstDash val="solid"/>
            <a:round/>
            <a:headEnd len="med" w="med" type="none"/>
            <a:tailEnd len="med" w="med" type="stealth"/>
          </a:ln>
        </p:spPr>
      </p:sp>
      <p:sp>
        <p:nvSpPr>
          <p:cNvPr id="227" name="Google Shape;227;p25"/>
          <p:cNvSpPr/>
          <p:nvPr/>
        </p:nvSpPr>
        <p:spPr>
          <a:xfrm>
            <a:off x="1239725" y="3314700"/>
            <a:ext cx="219800" cy="553925"/>
          </a:xfrm>
          <a:custGeom>
            <a:rect b="b" l="l" r="r" t="t"/>
            <a:pathLst>
              <a:path extrusionOk="0" h="22157" w="8792">
                <a:moveTo>
                  <a:pt x="0" y="0"/>
                </a:moveTo>
                <a:cubicBezTo>
                  <a:pt x="2950" y="7378"/>
                  <a:pt x="5238" y="15050"/>
                  <a:pt x="8792" y="22157"/>
                </a:cubicBezTo>
              </a:path>
            </a:pathLst>
          </a:custGeom>
          <a:noFill/>
          <a:ln cap="flat" cmpd="sng" w="28575">
            <a:solidFill>
              <a:srgbClr val="FF0000"/>
            </a:solidFill>
            <a:prstDash val="solid"/>
            <a:round/>
            <a:headEnd len="med" w="med" type="none"/>
            <a:tailEnd len="med" w="med" type="stealth"/>
          </a:ln>
        </p:spPr>
      </p:sp>
      <p:sp>
        <p:nvSpPr>
          <p:cNvPr id="228" name="Google Shape;228;p25"/>
          <p:cNvSpPr/>
          <p:nvPr/>
        </p:nvSpPr>
        <p:spPr>
          <a:xfrm>
            <a:off x="1828800" y="3490550"/>
            <a:ext cx="2013450" cy="422025"/>
          </a:xfrm>
          <a:custGeom>
            <a:rect b="b" l="l" r="r" t="t"/>
            <a:pathLst>
              <a:path extrusionOk="0" h="16881" w="80538">
                <a:moveTo>
                  <a:pt x="0" y="16881"/>
                </a:moveTo>
                <a:cubicBezTo>
                  <a:pt x="26987" y="11977"/>
                  <a:pt x="54516" y="8674"/>
                  <a:pt x="80538" y="0"/>
                </a:cubicBezTo>
              </a:path>
            </a:pathLst>
          </a:custGeom>
          <a:noFill/>
          <a:ln cap="flat" cmpd="sng" w="28575">
            <a:solidFill>
              <a:srgbClr val="FF0000"/>
            </a:solidFill>
            <a:prstDash val="solid"/>
            <a:round/>
            <a:headEnd len="med" w="med" type="none"/>
            <a:tailEnd len="med" w="med" type="stealth"/>
          </a:ln>
        </p:spPr>
      </p:sp>
      <p:sp>
        <p:nvSpPr>
          <p:cNvPr id="229" name="Google Shape;229;p25"/>
          <p:cNvSpPr/>
          <p:nvPr/>
        </p:nvSpPr>
        <p:spPr>
          <a:xfrm>
            <a:off x="3982925" y="2795950"/>
            <a:ext cx="8775" cy="457200"/>
          </a:xfrm>
          <a:custGeom>
            <a:rect b="b" l="l" r="r" t="t"/>
            <a:pathLst>
              <a:path extrusionOk="0" h="18288" w="351">
                <a:moveTo>
                  <a:pt x="0" y="0"/>
                </a:moveTo>
                <a:cubicBezTo>
                  <a:pt x="0" y="6097"/>
                  <a:pt x="351" y="12191"/>
                  <a:pt x="351" y="18288"/>
                </a:cubicBezTo>
              </a:path>
            </a:pathLst>
          </a:custGeom>
          <a:noFill/>
          <a:ln cap="flat" cmpd="sng" w="28575">
            <a:solidFill>
              <a:srgbClr val="FF0000"/>
            </a:solidFill>
            <a:prstDash val="solid"/>
            <a:round/>
            <a:headEnd len="med" w="med" type="none"/>
            <a:tailEnd len="med" w="med" type="stealth"/>
          </a:ln>
        </p:spPr>
      </p:sp>
      <p:sp>
        <p:nvSpPr>
          <p:cNvPr id="230" name="Google Shape;230;p25"/>
          <p:cNvSpPr txBox="1"/>
          <p:nvPr/>
        </p:nvSpPr>
        <p:spPr>
          <a:xfrm>
            <a:off x="5108325" y="1979600"/>
            <a:ext cx="3728100" cy="272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800">
                <a:solidFill>
                  <a:srgbClr val="595959"/>
                </a:solidFill>
                <a:latin typeface="Lato"/>
                <a:ea typeface="Lato"/>
                <a:cs typeface="Lato"/>
                <a:sym typeface="Lato"/>
              </a:rPr>
              <a:t>출력 부근</a:t>
            </a:r>
            <a:endParaRPr b="1" sz="1800">
              <a:solidFill>
                <a:srgbClr val="595959"/>
              </a:solidFill>
              <a:latin typeface="Lato"/>
              <a:ea typeface="Lato"/>
              <a:cs typeface="Lato"/>
              <a:sym typeface="Lato"/>
            </a:endParaRPr>
          </a:p>
          <a:p>
            <a:pPr indent="0" lvl="0" marL="0" rtl="0" algn="ctr">
              <a:lnSpc>
                <a:spcPct val="115000"/>
              </a:lnSpc>
              <a:spcBef>
                <a:spcPts val="1600"/>
              </a:spcBef>
              <a:spcAft>
                <a:spcPts val="0"/>
              </a:spcAft>
              <a:buNone/>
            </a:pPr>
            <a:r>
              <a:rPr lang="ja">
                <a:solidFill>
                  <a:srgbClr val="111111"/>
                </a:solidFill>
                <a:highlight>
                  <a:srgbClr val="FFFFFF"/>
                </a:highlight>
              </a:rPr>
              <a:t>ct  = it ⊗ zt + ct−1 ⊗ ft</a:t>
            </a:r>
            <a:endParaRPr>
              <a:solidFill>
                <a:srgbClr val="111111"/>
              </a:solidFill>
              <a:highlight>
                <a:srgbClr val="FFFFFF"/>
              </a:highlight>
            </a:endParaRPr>
          </a:p>
          <a:p>
            <a:pPr indent="0" lvl="0" marL="0" rtl="0" algn="ctr">
              <a:lnSpc>
                <a:spcPct val="115000"/>
              </a:lnSpc>
              <a:spcBef>
                <a:spcPts val="0"/>
              </a:spcBef>
              <a:spcAft>
                <a:spcPts val="0"/>
              </a:spcAft>
              <a:buNone/>
            </a:pPr>
            <a:r>
              <a:rPr lang="ja" sz="1450">
                <a:solidFill>
                  <a:srgbClr val="111111"/>
                </a:solidFill>
                <a:highlight>
                  <a:srgbClr val="FFFFFF"/>
                </a:highlight>
              </a:rPr>
              <a:t>o</a:t>
            </a:r>
            <a:r>
              <a:rPr lang="ja" sz="1050">
                <a:solidFill>
                  <a:srgbClr val="111111"/>
                </a:solidFill>
                <a:highlight>
                  <a:srgbClr val="FFFFFF"/>
                </a:highlight>
              </a:rPr>
              <a:t>t  </a:t>
            </a:r>
            <a:r>
              <a:rPr lang="ja" sz="1450">
                <a:solidFill>
                  <a:srgbClr val="111111"/>
                </a:solidFill>
                <a:highlight>
                  <a:srgbClr val="FFFFFF"/>
                </a:highlight>
              </a:rPr>
              <a:t>= σ(W</a:t>
            </a:r>
            <a:r>
              <a:rPr lang="ja" sz="1050">
                <a:solidFill>
                  <a:srgbClr val="111111"/>
                </a:solidFill>
                <a:highlight>
                  <a:srgbClr val="FFFFFF"/>
                </a:highlight>
              </a:rPr>
              <a:t>o</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R</a:t>
            </a:r>
            <a:r>
              <a:rPr lang="ja" sz="1050">
                <a:solidFill>
                  <a:srgbClr val="111111"/>
                </a:solidFill>
                <a:highlight>
                  <a:srgbClr val="FFFFFF"/>
                </a:highlight>
              </a:rPr>
              <a:t>o</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o</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lnSpc>
                <a:spcPct val="115000"/>
              </a:lnSpc>
              <a:spcBef>
                <a:spcPts val="0"/>
              </a:spcBef>
              <a:spcAft>
                <a:spcPts val="0"/>
              </a:spcAft>
              <a:buNone/>
            </a:pPr>
            <a:r>
              <a:t/>
            </a:r>
            <a:endParaRPr sz="1450">
              <a:highlight>
                <a:srgbClr val="FFFFFF"/>
              </a:highlight>
            </a:endParaRPr>
          </a:p>
          <a:p>
            <a:pPr indent="0" lvl="0" marL="0" rtl="0" algn="ctr">
              <a:lnSpc>
                <a:spcPct val="115000"/>
              </a:lnSpc>
              <a:spcBef>
                <a:spcPts val="0"/>
              </a:spcBef>
              <a:spcAft>
                <a:spcPts val="0"/>
              </a:spcAft>
              <a:buNone/>
            </a:pPr>
            <a:r>
              <a:rPr lang="ja">
                <a:solidFill>
                  <a:srgbClr val="111111"/>
                </a:solidFill>
                <a:highlight>
                  <a:srgbClr val="FFFFFF"/>
                </a:highlight>
              </a:rPr>
              <a:t>ht  = ot ⊗ tanh(ct)</a:t>
            </a:r>
            <a:endParaRPr>
              <a:solidFill>
                <a:srgbClr val="111111"/>
              </a:solidFill>
              <a:highlight>
                <a:srgbClr val="FFFFFF"/>
              </a:highlight>
            </a:endParaRPr>
          </a:p>
          <a:p>
            <a:pPr indent="0" lvl="0" marL="0" rtl="0" algn="ctr">
              <a:lnSpc>
                <a:spcPct val="115000"/>
              </a:lnSpc>
              <a:spcBef>
                <a:spcPts val="0"/>
              </a:spcBef>
              <a:spcAft>
                <a:spcPts val="0"/>
              </a:spcAft>
              <a:buNone/>
            </a:pPr>
            <a:r>
              <a:t/>
            </a:r>
            <a:endParaRPr>
              <a:solidFill>
                <a:srgbClr val="111111"/>
              </a:solidFill>
              <a:highlight>
                <a:srgbClr val="FFFFFF"/>
              </a:highlight>
            </a:endParaRPr>
          </a:p>
          <a:p>
            <a:pPr indent="0" lvl="0" marL="0" rtl="0" algn="ctr">
              <a:lnSpc>
                <a:spcPct val="115000"/>
              </a:lnSpc>
              <a:spcBef>
                <a:spcPts val="0"/>
              </a:spcBef>
              <a:spcAft>
                <a:spcPts val="0"/>
              </a:spcAft>
              <a:buNone/>
            </a:pPr>
            <a:r>
              <a:rPr lang="ja" sz="1200">
                <a:highlight>
                  <a:srgbClr val="FFFFFF"/>
                </a:highlight>
              </a:rPr>
              <a:t>이 값은 다음의 입력 계산에서도 사용된다.</a:t>
            </a:r>
            <a:endParaRPr sz="1200">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6"/>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400">
              <a:solidFill>
                <a:srgbClr val="000000"/>
              </a:solidFill>
            </a:endParaRPr>
          </a:p>
        </p:txBody>
      </p:sp>
      <p:sp>
        <p:nvSpPr>
          <p:cNvPr id="236" name="Google Shape;236;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t>FX</a:t>
            </a:r>
            <a:endParaRPr sz="1800"/>
          </a:p>
        </p:txBody>
      </p:sp>
      <p:sp>
        <p:nvSpPr>
          <p:cNvPr id="237" name="Google Shape;237;p26"/>
          <p:cNvSpPr txBox="1"/>
          <p:nvPr>
            <p:ph idx="1" type="body"/>
          </p:nvPr>
        </p:nvSpPr>
        <p:spPr>
          <a:xfrm>
            <a:off x="0" y="2078550"/>
            <a:ext cx="4254900" cy="306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1400">
                <a:solidFill>
                  <a:srgbClr val="222222"/>
                </a:solidFill>
                <a:highlight>
                  <a:schemeClr val="lt1"/>
                </a:highlight>
                <a:latin typeface="Meiryo"/>
                <a:ea typeface="Meiryo"/>
                <a:cs typeface="Meiryo"/>
                <a:sym typeface="Meiryo"/>
              </a:rPr>
              <a:t>FX란, (Foreign Exchange)의 약자이며 정식 명칭은 외환 증거금 거래라고 한다. </a:t>
            </a:r>
            <a:r>
              <a:rPr b="1" lang="ja" sz="1400">
                <a:solidFill>
                  <a:srgbClr val="FF0000"/>
                </a:solidFill>
                <a:highlight>
                  <a:schemeClr val="lt1"/>
                </a:highlight>
                <a:latin typeface="Meiryo"/>
                <a:ea typeface="Meiryo"/>
                <a:cs typeface="Meiryo"/>
                <a:sym typeface="Meiryo"/>
              </a:rPr>
              <a:t>다른 나라 통화의 매매</a:t>
            </a:r>
            <a:r>
              <a:rPr lang="ja" sz="1400">
                <a:solidFill>
                  <a:srgbClr val="000000"/>
                </a:solidFill>
                <a:highlight>
                  <a:schemeClr val="lt1"/>
                </a:highlight>
                <a:latin typeface="Meiryo"/>
                <a:ea typeface="Meiryo"/>
                <a:cs typeface="Meiryo"/>
                <a:sym typeface="Meiryo"/>
              </a:rPr>
              <a:t>라는 의미이고 ¥과＄、¥과₩、＄과€、£등 통화 자체를 사고 파는 거래다.</a:t>
            </a:r>
            <a:endParaRPr sz="1400">
              <a:solidFill>
                <a:srgbClr val="000000"/>
              </a:solidFill>
              <a:highlight>
                <a:schemeClr val="lt1"/>
              </a:highlight>
              <a:latin typeface="Meiryo"/>
              <a:ea typeface="Meiryo"/>
              <a:cs typeface="Meiryo"/>
              <a:sym typeface="Meiryo"/>
            </a:endParaRPr>
          </a:p>
          <a:p>
            <a:pPr indent="0" lvl="0" marL="0" rtl="0" algn="l">
              <a:lnSpc>
                <a:spcPct val="100000"/>
              </a:lnSpc>
              <a:spcBef>
                <a:spcPts val="1600"/>
              </a:spcBef>
              <a:spcAft>
                <a:spcPts val="0"/>
              </a:spcAft>
              <a:buNone/>
            </a:pPr>
            <a:r>
              <a:rPr lang="ja" sz="1400">
                <a:solidFill>
                  <a:srgbClr val="000000"/>
                </a:solidFill>
                <a:highlight>
                  <a:schemeClr val="lt1"/>
                </a:highlight>
                <a:latin typeface="Meiryo"/>
                <a:ea typeface="Meiryo"/>
                <a:cs typeface="Meiryo"/>
                <a:sym typeface="Meiryo"/>
              </a:rPr>
              <a:t>통화의 환율은 항상 변동하고 있고, FX는 이 변동하는 환율을 사용해 이익을 낸다.</a:t>
            </a:r>
            <a:endParaRPr sz="1400">
              <a:solidFill>
                <a:srgbClr val="000000"/>
              </a:solidFill>
              <a:highlight>
                <a:schemeClr val="lt1"/>
              </a:highlight>
              <a:latin typeface="Meiryo"/>
              <a:ea typeface="Meiryo"/>
              <a:cs typeface="Meiryo"/>
              <a:sym typeface="Meiryo"/>
            </a:endParaRPr>
          </a:p>
          <a:p>
            <a:pPr indent="0" lvl="0" marL="0" rtl="0" algn="l">
              <a:lnSpc>
                <a:spcPct val="100000"/>
              </a:lnSpc>
              <a:spcBef>
                <a:spcPts val="1600"/>
              </a:spcBef>
              <a:spcAft>
                <a:spcPts val="1600"/>
              </a:spcAft>
              <a:buNone/>
            </a:pPr>
            <a:r>
              <a:rPr lang="ja" sz="1400">
                <a:solidFill>
                  <a:srgbClr val="000000"/>
                </a:solidFill>
                <a:highlight>
                  <a:schemeClr val="lt1"/>
                </a:highlight>
                <a:latin typeface="Meiryo"/>
                <a:ea typeface="Meiryo"/>
                <a:cs typeface="Meiryo"/>
                <a:sym typeface="Meiryo"/>
              </a:rPr>
              <a:t>예：¥１＝₩１０일 때에 ¥１를 사고, 한달후 ¥１＝₩１２가 되고 있다면 ₩２의 이익이 된다. 만약, ¥1000만을 사고 있다면 ₩200만의 이익이 된다.</a:t>
            </a:r>
            <a:endParaRPr sz="1400">
              <a:solidFill>
                <a:srgbClr val="222222"/>
              </a:solidFill>
              <a:highlight>
                <a:srgbClr val="FFFFFF"/>
              </a:highlight>
              <a:latin typeface="Meiryo"/>
              <a:ea typeface="Meiryo"/>
              <a:cs typeface="Meiryo"/>
              <a:sym typeface="Meiryo"/>
            </a:endParaRPr>
          </a:p>
        </p:txBody>
      </p:sp>
      <p:pic>
        <p:nvPicPr>
          <p:cNvPr id="238" name="Google Shape;238;p26"/>
          <p:cNvPicPr preferRelativeResize="0"/>
          <p:nvPr/>
        </p:nvPicPr>
        <p:blipFill>
          <a:blip r:embed="rId3">
            <a:alphaModFix/>
          </a:blip>
          <a:stretch>
            <a:fillRect/>
          </a:stretch>
        </p:blipFill>
        <p:spPr>
          <a:xfrm>
            <a:off x="4219675" y="2480575"/>
            <a:ext cx="4854124" cy="2261100"/>
          </a:xfrm>
          <a:prstGeom prst="rect">
            <a:avLst/>
          </a:prstGeom>
          <a:noFill/>
          <a:ln>
            <a:noFill/>
          </a:ln>
        </p:spPr>
      </p:pic>
      <p:sp>
        <p:nvSpPr>
          <p:cNvPr id="239" name="Google Shape;239;p26"/>
          <p:cNvSpPr txBox="1"/>
          <p:nvPr/>
        </p:nvSpPr>
        <p:spPr>
          <a:xfrm>
            <a:off x="7280150" y="4319700"/>
            <a:ext cx="1863900" cy="82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ja" sz="700" u="sng">
                <a:solidFill>
                  <a:srgbClr val="1C3678"/>
                </a:solidFill>
                <a:latin typeface="Lato"/>
                <a:ea typeface="Lato"/>
                <a:cs typeface="Lato"/>
                <a:sym typeface="Lato"/>
                <a:hlinkClick r:id="rId4"/>
              </a:rPr>
              <a:t>FX外国為替証拠金取引デモトレードの実行と分析</a:t>
            </a:r>
            <a:r>
              <a:rPr lang="ja" sz="700">
                <a:latin typeface="MS Mincho"/>
                <a:ea typeface="MS Mincho"/>
                <a:cs typeface="MS Mincho"/>
                <a:sym typeface="MS Mincho"/>
              </a:rPr>
              <a:t>(2012)</a:t>
            </a:r>
            <a:endParaRPr sz="700">
              <a:latin typeface="MS Mincho"/>
              <a:ea typeface="MS Mincho"/>
              <a:cs typeface="MS Mincho"/>
              <a:sym typeface="MS Mincho"/>
            </a:endParaRPr>
          </a:p>
          <a:p>
            <a:pPr indent="0" lvl="0" marL="0" rtl="0" algn="ctr">
              <a:lnSpc>
                <a:spcPct val="115000"/>
              </a:lnSpc>
              <a:spcBef>
                <a:spcPts val="1200"/>
              </a:spcBef>
              <a:spcAft>
                <a:spcPts val="1200"/>
              </a:spcAft>
              <a:buNone/>
            </a:pPr>
            <a:r>
              <a:rPr lang="ja" sz="700">
                <a:latin typeface="MS Mincho"/>
                <a:ea typeface="MS Mincho"/>
                <a:cs typeface="MS Mincho"/>
                <a:sym typeface="MS Mincho"/>
              </a:rPr>
              <a:t>FX 외환증거금 거래 데모 트레이드 실행과 분석</a:t>
            </a:r>
            <a:endParaRPr sz="700">
              <a:latin typeface="MS Mincho"/>
              <a:ea typeface="MS Mincho"/>
              <a:cs typeface="MS Mincho"/>
              <a:sym typeface="MS Minch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7"/>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ja" sz="1400">
                <a:solidFill>
                  <a:srgbClr val="000000"/>
                </a:solidFill>
              </a:rPr>
              <a:t>　</a:t>
            </a:r>
            <a:endParaRPr sz="1400">
              <a:solidFill>
                <a:srgbClr val="000000"/>
              </a:solidFill>
            </a:endParaRPr>
          </a:p>
        </p:txBody>
      </p:sp>
      <p:sp>
        <p:nvSpPr>
          <p:cNvPr id="245" name="Google Shape;24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FX</a:t>
            </a:r>
            <a:endParaRPr sz="1800">
              <a:solidFill>
                <a:srgbClr val="999999"/>
              </a:solidFill>
            </a:endParaRPr>
          </a:p>
        </p:txBody>
      </p:sp>
      <p:sp>
        <p:nvSpPr>
          <p:cNvPr id="246" name="Google Shape;246;p27"/>
          <p:cNvSpPr txBox="1"/>
          <p:nvPr>
            <p:ph idx="1" type="body"/>
          </p:nvPr>
        </p:nvSpPr>
        <p:spPr>
          <a:xfrm>
            <a:off x="972450" y="2158825"/>
            <a:ext cx="7199100" cy="10434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ja" sz="1400">
                <a:solidFill>
                  <a:srgbClr val="222222"/>
                </a:solidFill>
                <a:highlight>
                  <a:schemeClr val="lt1"/>
                </a:highlight>
                <a:latin typeface="Meiryo"/>
                <a:ea typeface="Meiryo"/>
                <a:cs typeface="Meiryo"/>
                <a:sym typeface="Meiryo"/>
              </a:rPr>
              <a:t>하지만, </a:t>
            </a:r>
            <a:r>
              <a:rPr b="1" lang="ja" sz="1400">
                <a:solidFill>
                  <a:srgbClr val="FF0000"/>
                </a:solidFill>
                <a:highlight>
                  <a:schemeClr val="lt1"/>
                </a:highlight>
                <a:latin typeface="Meiryo"/>
                <a:ea typeface="Meiryo"/>
                <a:cs typeface="Meiryo"/>
                <a:sym typeface="Meiryo"/>
              </a:rPr>
              <a:t>이익을 얻기 위해서는 통화가 언제 싸고 언제 비싼지라는 시세의 흐름을 이해하고</a:t>
            </a:r>
            <a:r>
              <a:rPr lang="ja" sz="1400">
                <a:solidFill>
                  <a:srgbClr val="222222"/>
                </a:solidFill>
                <a:highlight>
                  <a:schemeClr val="lt1"/>
                </a:highlight>
                <a:latin typeface="Meiryo"/>
                <a:ea typeface="Meiryo"/>
                <a:cs typeface="Meiryo"/>
                <a:sym typeface="Meiryo"/>
              </a:rPr>
              <a:t>, 결제 시기를 알 필요가 있다. 해외 정세에 좌우되는 FX의 rate는, chart를 보고 과거의 가격변동의 경향을 파악하면서 거래를 해 나가는 것이 일반적이다.</a:t>
            </a:r>
            <a:endParaRPr sz="1400">
              <a:solidFill>
                <a:srgbClr val="222222"/>
              </a:solidFill>
              <a:highlight>
                <a:srgbClr val="FFFFFF"/>
              </a:highlight>
              <a:latin typeface="Meiryo"/>
              <a:ea typeface="Meiryo"/>
              <a:cs typeface="Meiryo"/>
              <a:sym typeface="Meiryo"/>
            </a:endParaRPr>
          </a:p>
        </p:txBody>
      </p:sp>
      <p:pic>
        <p:nvPicPr>
          <p:cNvPr id="247" name="Google Shape;247;p27"/>
          <p:cNvPicPr preferRelativeResize="0"/>
          <p:nvPr/>
        </p:nvPicPr>
        <p:blipFill>
          <a:blip r:embed="rId3">
            <a:alphaModFix/>
          </a:blip>
          <a:stretch>
            <a:fillRect/>
          </a:stretch>
        </p:blipFill>
        <p:spPr>
          <a:xfrm>
            <a:off x="1294275" y="3273725"/>
            <a:ext cx="6555451" cy="1827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연</a:t>
            </a:r>
            <a:r>
              <a:rPr lang="ja"/>
              <a:t>구내용</a:t>
            </a:r>
            <a:endParaRPr/>
          </a:p>
        </p:txBody>
      </p:sp>
      <p:sp>
        <p:nvSpPr>
          <p:cNvPr id="253" name="Google Shape;253;p28"/>
          <p:cNvSpPr txBox="1"/>
          <p:nvPr>
            <p:ph idx="1" type="body"/>
          </p:nvPr>
        </p:nvSpPr>
        <p:spPr>
          <a:xfrm>
            <a:off x="0" y="2078875"/>
            <a:ext cx="9144000" cy="3033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ja" sz="1400">
                <a:solidFill>
                  <a:srgbClr val="000000"/>
                </a:solidFill>
              </a:rPr>
              <a:t>1분마다 trend가 오르거나 내리거나 하는지를 예측하는 technical분석에 몇 가지의 Deep Learning모델을 적용. 사용 방법은 LSTM neural network </a:t>
            </a:r>
            <a:endParaRPr sz="1400"/>
          </a:p>
        </p:txBody>
      </p:sp>
      <p:pic>
        <p:nvPicPr>
          <p:cNvPr id="254" name="Google Shape;254;p28"/>
          <p:cNvPicPr preferRelativeResize="0"/>
          <p:nvPr/>
        </p:nvPicPr>
        <p:blipFill>
          <a:blip r:embed="rId3">
            <a:alphaModFix/>
          </a:blip>
          <a:stretch>
            <a:fillRect/>
          </a:stretch>
        </p:blipFill>
        <p:spPr>
          <a:xfrm>
            <a:off x="595024" y="3044256"/>
            <a:ext cx="3498176" cy="1470100"/>
          </a:xfrm>
          <a:prstGeom prst="rect">
            <a:avLst/>
          </a:prstGeom>
          <a:noFill/>
          <a:ln>
            <a:noFill/>
          </a:ln>
        </p:spPr>
      </p:pic>
      <p:pic>
        <p:nvPicPr>
          <p:cNvPr id="255" name="Google Shape;255;p28"/>
          <p:cNvPicPr preferRelativeResize="0"/>
          <p:nvPr/>
        </p:nvPicPr>
        <p:blipFill>
          <a:blip r:embed="rId4">
            <a:alphaModFix/>
          </a:blip>
          <a:stretch>
            <a:fillRect/>
          </a:stretch>
        </p:blipFill>
        <p:spPr>
          <a:xfrm>
            <a:off x="5596675" y="3044250"/>
            <a:ext cx="3172350" cy="1470100"/>
          </a:xfrm>
          <a:prstGeom prst="rect">
            <a:avLst/>
          </a:prstGeom>
          <a:noFill/>
          <a:ln>
            <a:noFill/>
          </a:ln>
        </p:spPr>
      </p:pic>
      <p:sp>
        <p:nvSpPr>
          <p:cNvPr id="256" name="Google Shape;256;p28"/>
          <p:cNvSpPr/>
          <p:nvPr/>
        </p:nvSpPr>
        <p:spPr>
          <a:xfrm>
            <a:off x="4119688" y="3531650"/>
            <a:ext cx="1450500" cy="4953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문</a:t>
            </a:r>
            <a:r>
              <a:rPr lang="ja"/>
              <a:t>제정의</a:t>
            </a:r>
            <a:endParaRPr/>
          </a:p>
        </p:txBody>
      </p:sp>
      <p:sp>
        <p:nvSpPr>
          <p:cNvPr id="262" name="Google Shape;262;p29"/>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rPr lang="ja" sz="1400">
                <a:solidFill>
                  <a:srgbClr val="000000"/>
                </a:solidFill>
                <a:latin typeface="Arial"/>
                <a:ea typeface="Arial"/>
                <a:cs typeface="Arial"/>
                <a:sym typeface="Arial"/>
              </a:rPr>
              <a:t>금융 뉴스 기사에는 금융상품의 가격 또는 환율에 영향을 주는 중요한 정보가 포함되어 있는 경우가 많지만, 이번에는 정보가 기록되어 있지 않다. </a:t>
            </a:r>
            <a:r>
              <a:rPr b="1" lang="ja" sz="1400">
                <a:solidFill>
                  <a:srgbClr val="FF0000"/>
                </a:solidFill>
                <a:latin typeface="Arial"/>
                <a:ea typeface="Arial"/>
                <a:cs typeface="Arial"/>
                <a:sym typeface="Arial"/>
              </a:rPr>
              <a:t>Fundamental분석(NLP)은 사용되지 않았다.</a:t>
            </a:r>
            <a:endParaRPr b="1" sz="1400">
              <a:solidFill>
                <a:srgbClr val="FF0000"/>
              </a:solidFill>
              <a:latin typeface="Arial"/>
              <a:ea typeface="Arial"/>
              <a:cs typeface="Arial"/>
              <a:sym typeface="Arial"/>
            </a:endParaRPr>
          </a:p>
        </p:txBody>
      </p:sp>
      <p:pic>
        <p:nvPicPr>
          <p:cNvPr id="263" name="Google Shape;263;p29"/>
          <p:cNvPicPr preferRelativeResize="0"/>
          <p:nvPr/>
        </p:nvPicPr>
        <p:blipFill>
          <a:blip r:embed="rId3">
            <a:alphaModFix/>
          </a:blip>
          <a:stretch>
            <a:fillRect/>
          </a:stretch>
        </p:blipFill>
        <p:spPr>
          <a:xfrm>
            <a:off x="3756575" y="3374750"/>
            <a:ext cx="2239250" cy="1492823"/>
          </a:xfrm>
          <a:prstGeom prst="rect">
            <a:avLst/>
          </a:prstGeom>
          <a:noFill/>
          <a:ln>
            <a:noFill/>
          </a:ln>
        </p:spPr>
      </p:pic>
      <p:sp>
        <p:nvSpPr>
          <p:cNvPr id="264" name="Google Shape;264;p29"/>
          <p:cNvSpPr/>
          <p:nvPr/>
        </p:nvSpPr>
        <p:spPr>
          <a:xfrm>
            <a:off x="3912450" y="3215575"/>
            <a:ext cx="2023500" cy="1956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연</a:t>
            </a:r>
            <a:r>
              <a:rPr lang="ja"/>
              <a:t>구목표</a:t>
            </a:r>
            <a:endParaRPr/>
          </a:p>
        </p:txBody>
      </p:sp>
      <p:sp>
        <p:nvSpPr>
          <p:cNvPr id="270" name="Google Shape;270;p30"/>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u="sng">
              <a:solidFill>
                <a:srgbClr val="000000"/>
              </a:solidFill>
            </a:endParaRPr>
          </a:p>
          <a:p>
            <a:pPr indent="0" lvl="0" marL="0" rtl="0" algn="l">
              <a:spcBef>
                <a:spcPts val="1600"/>
              </a:spcBef>
              <a:spcAft>
                <a:spcPts val="1600"/>
              </a:spcAft>
              <a:buNone/>
            </a:pPr>
            <a:r>
              <a:rPr lang="ja" sz="1400">
                <a:solidFill>
                  <a:srgbClr val="000000"/>
                </a:solidFill>
              </a:rPr>
              <a:t>technical분석(Rate 해석)에 더해 fundamental분석(경제적인 뉴스, 요인의 발언)을 고려해 자연 언어 학습을 한다.</a:t>
            </a:r>
            <a:endParaRPr sz="1400" u="sng">
              <a:solidFill>
                <a:srgbClr val="000000"/>
              </a:solidFill>
            </a:endParaRPr>
          </a:p>
        </p:txBody>
      </p:sp>
      <p:sp>
        <p:nvSpPr>
          <p:cNvPr id="271" name="Google Shape;271;p30"/>
          <p:cNvSpPr/>
          <p:nvPr/>
        </p:nvSpPr>
        <p:spPr>
          <a:xfrm>
            <a:off x="1344250" y="3544550"/>
            <a:ext cx="2405400" cy="9126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rgbClr val="FFFFFF"/>
                </a:solidFill>
              </a:rPr>
              <a:t>LSTM</a:t>
            </a:r>
            <a:endParaRPr sz="1800">
              <a:solidFill>
                <a:srgbClr val="FFFFFF"/>
              </a:solidFill>
            </a:endParaRPr>
          </a:p>
        </p:txBody>
      </p:sp>
      <p:sp>
        <p:nvSpPr>
          <p:cNvPr id="272" name="Google Shape;272;p30"/>
          <p:cNvSpPr/>
          <p:nvPr/>
        </p:nvSpPr>
        <p:spPr>
          <a:xfrm>
            <a:off x="5211025" y="3544550"/>
            <a:ext cx="2405400" cy="9126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rgbClr val="FFFFFF"/>
                </a:solidFill>
              </a:rPr>
              <a:t>NLP</a:t>
            </a:r>
            <a:endParaRPr sz="1800">
              <a:solidFill>
                <a:srgbClr val="FFFFFF"/>
              </a:solidFill>
            </a:endParaRPr>
          </a:p>
        </p:txBody>
      </p:sp>
      <p:sp>
        <p:nvSpPr>
          <p:cNvPr id="273" name="Google Shape;273;p30"/>
          <p:cNvSpPr/>
          <p:nvPr/>
        </p:nvSpPr>
        <p:spPr>
          <a:xfrm>
            <a:off x="4136238" y="3693050"/>
            <a:ext cx="688200" cy="615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727650" y="16657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2400"/>
              <a:t>FX</a:t>
            </a:r>
            <a:endParaRPr sz="2400"/>
          </a:p>
        </p:txBody>
      </p:sp>
      <p:sp>
        <p:nvSpPr>
          <p:cNvPr id="279" name="Google Shape;279;p31"/>
          <p:cNvSpPr txBox="1"/>
          <p:nvPr>
            <p:ph idx="1" type="body"/>
          </p:nvPr>
        </p:nvSpPr>
        <p:spPr>
          <a:xfrm>
            <a:off x="0" y="2267050"/>
            <a:ext cx="9144000" cy="287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1200"/>
              </a:spcBef>
              <a:spcAft>
                <a:spcPts val="0"/>
              </a:spcAft>
              <a:buNone/>
            </a:pPr>
            <a:r>
              <a:rPr lang="ja" sz="1800">
                <a:solidFill>
                  <a:srgbClr val="000000"/>
                </a:solidFill>
                <a:latin typeface="MS Mincho"/>
                <a:ea typeface="MS Mincho"/>
                <a:cs typeface="MS Mincho"/>
                <a:sym typeface="MS Mincho"/>
              </a:rPr>
              <a:t>Technical분석</a:t>
            </a:r>
            <a:endParaRPr sz="1800">
              <a:solidFill>
                <a:srgbClr val="000000"/>
              </a:solidFill>
              <a:latin typeface="MS Mincho"/>
              <a:ea typeface="MS Mincho"/>
              <a:cs typeface="MS Mincho"/>
              <a:sym typeface="MS Mincho"/>
            </a:endParaRPr>
          </a:p>
          <a:p>
            <a:pPr indent="0" lvl="0" marL="0" rtl="0" algn="ctr">
              <a:spcBef>
                <a:spcPts val="1200"/>
              </a:spcBef>
              <a:spcAft>
                <a:spcPts val="0"/>
              </a:spcAft>
              <a:buNone/>
            </a:pPr>
            <a:r>
              <a:t/>
            </a:r>
            <a:endParaRPr sz="1800">
              <a:solidFill>
                <a:srgbClr val="000000"/>
              </a:solidFill>
              <a:latin typeface="MS Mincho"/>
              <a:ea typeface="MS Mincho"/>
              <a:cs typeface="MS Mincho"/>
              <a:sym typeface="MS Mincho"/>
            </a:endParaRPr>
          </a:p>
          <a:p>
            <a:pPr indent="0" lvl="0" marL="0" rtl="0" algn="ctr">
              <a:spcBef>
                <a:spcPts val="1200"/>
              </a:spcBef>
              <a:spcAft>
                <a:spcPts val="0"/>
              </a:spcAft>
              <a:buNone/>
            </a:pPr>
            <a:r>
              <a:rPr lang="ja" sz="1400">
                <a:solidFill>
                  <a:srgbClr val="000000"/>
                </a:solidFill>
                <a:latin typeface="MS Mincho"/>
                <a:ea typeface="MS Mincho"/>
                <a:cs typeface="MS Mincho"/>
                <a:sym typeface="MS Mincho"/>
              </a:rPr>
              <a:t>technical분석이란 </a:t>
            </a:r>
            <a:r>
              <a:rPr b="1" lang="ja" sz="1400">
                <a:solidFill>
                  <a:srgbClr val="FF0000"/>
                </a:solidFill>
                <a:latin typeface="MS Mincho"/>
                <a:ea typeface="MS Mincho"/>
                <a:cs typeface="MS Mincho"/>
                <a:sym typeface="MS Mincho"/>
              </a:rPr>
              <a:t>과거의 시세의 움직임으로부터, 장래의 가격변동을 예상하는 분석 방법</a:t>
            </a:r>
            <a:r>
              <a:rPr lang="ja" sz="1400">
                <a:solidFill>
                  <a:srgbClr val="000000"/>
                </a:solidFill>
                <a:latin typeface="MS Mincho"/>
                <a:ea typeface="MS Mincho"/>
                <a:cs typeface="MS Mincho"/>
                <a:sym typeface="MS Mincho"/>
              </a:rPr>
              <a:t>이다. 과거의 가격변동을 그래프로 한 chart 등을 사용하는 경우가 많다. 지표에서는 </a:t>
            </a:r>
            <a:r>
              <a:rPr lang="ja" sz="1400">
                <a:solidFill>
                  <a:srgbClr val="000000"/>
                </a:solidFill>
                <a:highlight>
                  <a:schemeClr val="lt1"/>
                </a:highlight>
                <a:latin typeface="Arial"/>
                <a:ea typeface="Arial"/>
                <a:cs typeface="Arial"/>
                <a:sym typeface="Arial"/>
              </a:rPr>
              <a:t>Candlestick char</a:t>
            </a:r>
            <a:r>
              <a:rPr lang="ja" sz="1400">
                <a:solidFill>
                  <a:srgbClr val="000000"/>
                </a:solidFill>
                <a:latin typeface="MS Mincho"/>
                <a:ea typeface="MS Mincho"/>
                <a:cs typeface="MS Mincho"/>
                <a:sym typeface="MS Mincho"/>
              </a:rPr>
              <a:t>, support line and resistance line, Fibonacci retracement, </a:t>
            </a:r>
            <a:r>
              <a:rPr lang="ja" sz="1400">
                <a:solidFill>
                  <a:srgbClr val="000000"/>
                </a:solidFill>
                <a:highlight>
                  <a:srgbClr val="FFFF00"/>
                </a:highlight>
                <a:latin typeface="MS Mincho"/>
                <a:ea typeface="MS Mincho"/>
                <a:cs typeface="MS Mincho"/>
                <a:sym typeface="MS Mincho"/>
              </a:rPr>
              <a:t>Moving average line</a:t>
            </a:r>
            <a:r>
              <a:rPr lang="ja" sz="1400">
                <a:solidFill>
                  <a:srgbClr val="000000"/>
                </a:solidFill>
                <a:latin typeface="MS Mincho"/>
                <a:ea typeface="MS Mincho"/>
                <a:cs typeface="MS Mincho"/>
                <a:sym typeface="MS Mincho"/>
              </a:rPr>
              <a:t>, RSI、MACD、Stochastic, Bollinger Band, Dow theory etc.</a:t>
            </a:r>
            <a:endParaRPr sz="1400">
              <a:solidFill>
                <a:srgbClr val="000000"/>
              </a:solidFill>
              <a:latin typeface="MS Mincho"/>
              <a:ea typeface="MS Mincho"/>
              <a:cs typeface="MS Mincho"/>
              <a:sym typeface="MS Mincho"/>
            </a:endParaRPr>
          </a:p>
          <a:p>
            <a:pPr indent="0" lvl="0" marL="0" rtl="0" algn="l">
              <a:spcBef>
                <a:spcPts val="1200"/>
              </a:spcBef>
              <a:spcAft>
                <a:spcPts val="1600"/>
              </a:spcAft>
              <a:buNone/>
            </a:pPr>
            <a:r>
              <a:t/>
            </a:r>
            <a:endParaRPr sz="1000">
              <a:solidFill>
                <a:srgbClr val="000000"/>
              </a:solidFill>
              <a:latin typeface="Malgun Gothic"/>
              <a:ea typeface="Malgun Gothic"/>
              <a:cs typeface="Malgun Gothic"/>
              <a:sym typeface="Malgun Gothic"/>
            </a:endParaRPr>
          </a:p>
        </p:txBody>
      </p:sp>
      <p:sp>
        <p:nvSpPr>
          <p:cNvPr id="280" name="Google Shape;28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000000"/>
                </a:solidFill>
              </a:rPr>
              <a:t>선행연구</a:t>
            </a:r>
            <a:endParaRPr>
              <a:solidFill>
                <a:srgbClr val="000000"/>
              </a:solidFill>
            </a:endParaRPr>
          </a:p>
        </p:txBody>
      </p:sp>
      <p:sp>
        <p:nvSpPr>
          <p:cNvPr id="281" name="Google Shape;281;p31"/>
          <p:cNvSpPr txBox="1"/>
          <p:nvPr/>
        </p:nvSpPr>
        <p:spPr>
          <a:xfrm>
            <a:off x="7145725" y="4305550"/>
            <a:ext cx="1998300" cy="83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ja" sz="700" u="sng">
                <a:solidFill>
                  <a:schemeClr val="accent5"/>
                </a:solidFill>
                <a:latin typeface="Lato"/>
                <a:ea typeface="Lato"/>
                <a:cs typeface="Lato"/>
                <a:sym typeface="Lato"/>
                <a:hlinkClick r:id="rId3"/>
              </a:rPr>
              <a:t>FX外国為替証拠金取引デモトレードの実行と分析</a:t>
            </a:r>
            <a:r>
              <a:rPr lang="ja" sz="700">
                <a:latin typeface="MS Mincho"/>
                <a:ea typeface="MS Mincho"/>
                <a:cs typeface="MS Mincho"/>
                <a:sym typeface="MS Mincho"/>
              </a:rPr>
              <a:t>(2012)</a:t>
            </a:r>
            <a:endParaRPr sz="700">
              <a:latin typeface="MS Mincho"/>
              <a:ea typeface="MS Mincho"/>
              <a:cs typeface="MS Mincho"/>
              <a:sym typeface="MS Mincho"/>
            </a:endParaRPr>
          </a:p>
          <a:p>
            <a:pPr indent="0" lvl="0" marL="0" rtl="0" algn="ctr">
              <a:lnSpc>
                <a:spcPct val="115000"/>
              </a:lnSpc>
              <a:spcBef>
                <a:spcPts val="1200"/>
              </a:spcBef>
              <a:spcAft>
                <a:spcPts val="1200"/>
              </a:spcAft>
              <a:buNone/>
            </a:pPr>
            <a:r>
              <a:rPr lang="ja" sz="700">
                <a:latin typeface="MS Mincho"/>
                <a:ea typeface="MS Mincho"/>
                <a:cs typeface="MS Mincho"/>
                <a:sym typeface="MS Mincho"/>
              </a:rPr>
              <a:t>FX 외환증거금 거래 데모 트레이드 실행과 분석</a:t>
            </a:r>
            <a:endParaRPr sz="700">
              <a:latin typeface="MS Mincho"/>
              <a:ea typeface="MS Mincho"/>
              <a:cs typeface="MS Mincho"/>
              <a:sym typeface="MS Minch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요약</a:t>
            </a:r>
            <a:endParaRPr/>
          </a:p>
        </p:txBody>
      </p:sp>
      <p:sp>
        <p:nvSpPr>
          <p:cNvPr id="94" name="Google Shape;94;p14"/>
          <p:cNvSpPr txBox="1"/>
          <p:nvPr>
            <p:ph idx="1" type="body"/>
          </p:nvPr>
        </p:nvSpPr>
        <p:spPr>
          <a:xfrm>
            <a:off x="-25"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solidFill>
                <a:srgbClr val="000000"/>
              </a:solidFill>
              <a:latin typeface="MS Mincho"/>
              <a:ea typeface="MS Mincho"/>
              <a:cs typeface="MS Mincho"/>
              <a:sym typeface="MS Mincho"/>
            </a:endParaRPr>
          </a:p>
          <a:p>
            <a:pPr indent="0" lvl="0" marL="0" rtl="0" algn="ctr">
              <a:spcBef>
                <a:spcPts val="1600"/>
              </a:spcBef>
              <a:spcAft>
                <a:spcPts val="0"/>
              </a:spcAft>
              <a:buNone/>
            </a:pPr>
            <a:r>
              <a:rPr lang="ja" sz="1400">
                <a:solidFill>
                  <a:srgbClr val="000000"/>
                </a:solidFill>
                <a:latin typeface="MS Mincho"/>
                <a:ea typeface="MS Mincho"/>
                <a:cs typeface="MS Mincho"/>
                <a:sym typeface="MS Mincho"/>
              </a:rPr>
              <a:t>LSTM은 다양한 시계열 예측문제 및 시간분류문제에 잘 적용되고 있고 주식, FX의 예측문제에 적당하다. 하지만, </a:t>
            </a:r>
            <a:r>
              <a:rPr b="1" lang="ja" sz="1400">
                <a:solidFill>
                  <a:srgbClr val="FF0000"/>
                </a:solidFill>
                <a:latin typeface="MS Mincho"/>
                <a:ea typeface="MS Mincho"/>
                <a:cs typeface="MS Mincho"/>
                <a:sym typeface="MS Mincho"/>
              </a:rPr>
              <a:t>과거의 데이터로부터 LSTM으로 학습하기에는 금융의 뉴스를 고려할 수 없다는 문제가 있다. </a:t>
            </a:r>
            <a:endParaRPr b="1" sz="1400">
              <a:solidFill>
                <a:srgbClr val="FF0000"/>
              </a:solidFill>
              <a:latin typeface="MS Mincho"/>
              <a:ea typeface="MS Mincho"/>
              <a:cs typeface="MS Mincho"/>
              <a:sym typeface="MS Mincho"/>
            </a:endParaRPr>
          </a:p>
          <a:p>
            <a:pPr indent="0" lvl="0" marL="0" rtl="0" algn="ctr">
              <a:spcBef>
                <a:spcPts val="1600"/>
              </a:spcBef>
              <a:spcAft>
                <a:spcPts val="1600"/>
              </a:spcAft>
              <a:buNone/>
            </a:pPr>
            <a:r>
              <a:rPr lang="ja" sz="1400">
                <a:solidFill>
                  <a:srgbClr val="000000"/>
                </a:solidFill>
                <a:latin typeface="MS Mincho"/>
                <a:ea typeface="MS Mincho"/>
                <a:cs typeface="MS Mincho"/>
                <a:sym typeface="MS Mincho"/>
              </a:rPr>
              <a:t>이번엔 Natural Language Processing(NLP) Sentimental를 사용하고 trump의 tweet이 가지는 FX시장의 영향을 고려한다. 정확한 시장 트렌드를 python nltk로 학습시기는 것과 과거의 데이터로부터 몇분, 몇시간후의 트렌드를 LSTM로 학습시키는 것을 합친 </a:t>
            </a:r>
            <a:r>
              <a:rPr b="1" lang="ja" sz="1400">
                <a:solidFill>
                  <a:srgbClr val="FF0000"/>
                </a:solidFill>
                <a:latin typeface="MS Mincho"/>
                <a:ea typeface="MS Mincho"/>
                <a:cs typeface="MS Mincho"/>
                <a:sym typeface="MS Mincho"/>
              </a:rPr>
              <a:t>새로운 지표를 사용하여 시장의 트렌드를 예측한다.</a:t>
            </a:r>
            <a:endParaRPr b="1" sz="1400">
              <a:solidFill>
                <a:srgbClr val="FF0000"/>
              </a:solidFill>
              <a:latin typeface="MS Mincho"/>
              <a:ea typeface="MS Mincho"/>
              <a:cs typeface="MS Mincho"/>
              <a:sym typeface="MS Minch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2"/>
          <p:cNvSpPr txBox="1"/>
          <p:nvPr>
            <p:ph idx="1" type="body"/>
          </p:nvPr>
        </p:nvSpPr>
        <p:spPr>
          <a:xfrm>
            <a:off x="0" y="2571750"/>
            <a:ext cx="9144000" cy="257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ja"/>
              <a:t> </a:t>
            </a:r>
            <a:endParaRPr/>
          </a:p>
        </p:txBody>
      </p:sp>
      <p:sp>
        <p:nvSpPr>
          <p:cNvPr id="287" name="Google Shape;28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288" name="Google Shape;288;p32"/>
          <p:cNvSpPr txBox="1"/>
          <p:nvPr>
            <p:ph type="title"/>
          </p:nvPr>
        </p:nvSpPr>
        <p:spPr>
          <a:xfrm>
            <a:off x="823475" y="16657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2400"/>
              <a:t>FX</a:t>
            </a:r>
            <a:r>
              <a:rPr lang="ja" sz="2400"/>
              <a:t>（Moving Average Line）</a:t>
            </a:r>
            <a:endParaRPr sz="2400"/>
          </a:p>
        </p:txBody>
      </p:sp>
      <p:sp>
        <p:nvSpPr>
          <p:cNvPr id="289" name="Google Shape;289;p32"/>
          <p:cNvSpPr txBox="1"/>
          <p:nvPr/>
        </p:nvSpPr>
        <p:spPr>
          <a:xfrm>
            <a:off x="304225" y="2331650"/>
            <a:ext cx="48012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0000"/>
                </a:solidFill>
                <a:latin typeface="Lato"/>
                <a:ea typeface="Lato"/>
                <a:cs typeface="Lato"/>
                <a:sym typeface="Lato"/>
              </a:rPr>
              <a:t>어느 일정기간의 가격(보통 close)을 평균으로 묶은 선</a:t>
            </a:r>
            <a:r>
              <a:rPr lang="ja">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rPr lang="ja">
                <a:latin typeface="Lato"/>
                <a:ea typeface="Lato"/>
                <a:cs typeface="Lato"/>
                <a:sym typeface="Lato"/>
              </a:rPr>
              <a:t>기본은 단기선, 중기선, 장기선 3종류로 나눌 수 있다.</a:t>
            </a:r>
            <a:endParaRPr>
              <a:latin typeface="Lato"/>
              <a:ea typeface="Lato"/>
              <a:cs typeface="Lato"/>
              <a:sym typeface="Lato"/>
            </a:endParaRPr>
          </a:p>
          <a:p>
            <a:pPr indent="0" lvl="0" marL="0" rtl="0" algn="ctr">
              <a:spcBef>
                <a:spcPts val="0"/>
              </a:spcBef>
              <a:spcAft>
                <a:spcPts val="0"/>
              </a:spcAft>
              <a:buNone/>
            </a:pPr>
            <a:r>
              <a:rPr lang="ja">
                <a:latin typeface="Lato"/>
                <a:ea typeface="Lato"/>
                <a:cs typeface="Lato"/>
                <a:sym typeface="Lato"/>
              </a:rPr>
              <a:t>일반적으로 단기선은５일, ６일, １２일.  중기선은２０일, ２５일, ５０일.  장기선１００일, １４４일, ２００일, ２３３일이 사용된다. 이런 </a:t>
            </a:r>
            <a:r>
              <a:rPr b="1" lang="ja">
                <a:solidFill>
                  <a:srgbClr val="FF0000"/>
                </a:solidFill>
                <a:latin typeface="Lato"/>
                <a:ea typeface="Lato"/>
                <a:cs typeface="Lato"/>
                <a:sym typeface="Lato"/>
              </a:rPr>
              <a:t>평균선을 봐야 trend를 파악할 수 있다.</a:t>
            </a:r>
            <a:endParaRPr b="1">
              <a:solidFill>
                <a:srgbClr val="FF0000"/>
              </a:solidFill>
              <a:latin typeface="Lato"/>
              <a:ea typeface="Lato"/>
              <a:cs typeface="Lato"/>
              <a:sym typeface="Lato"/>
            </a:endParaRPr>
          </a:p>
        </p:txBody>
      </p:sp>
      <p:pic>
        <p:nvPicPr>
          <p:cNvPr id="290" name="Google Shape;290;p32"/>
          <p:cNvPicPr preferRelativeResize="0"/>
          <p:nvPr/>
        </p:nvPicPr>
        <p:blipFill>
          <a:blip r:embed="rId3">
            <a:alphaModFix/>
          </a:blip>
          <a:stretch>
            <a:fillRect/>
          </a:stretch>
        </p:blipFill>
        <p:spPr>
          <a:xfrm>
            <a:off x="5566650" y="2546487"/>
            <a:ext cx="3577349" cy="262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3"/>
          <p:cNvSpPr/>
          <p:nvPr/>
        </p:nvSpPr>
        <p:spPr>
          <a:xfrm>
            <a:off x="3488550" y="3851150"/>
            <a:ext cx="2076300" cy="1175400"/>
          </a:xfrm>
          <a:prstGeom prst="wedgeRoundRectCallout">
            <a:avLst>
              <a:gd fmla="val 12044" name="adj1"/>
              <a:gd fmla="val -60399" name="adj2"/>
              <a:gd fmla="val 0" name="adj3"/>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297" name="Google Shape;297;p33"/>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400">
                <a:solidFill>
                  <a:srgbClr val="000000"/>
                </a:solidFill>
              </a:rPr>
              <a:t>기존</a:t>
            </a:r>
            <a:r>
              <a:rPr b="1" lang="ja" sz="1400">
                <a:solidFill>
                  <a:srgbClr val="000000"/>
                </a:solidFill>
              </a:rPr>
              <a:t>의 Deep Learning　LSTM모델 기계학습</a:t>
            </a:r>
            <a:endParaRPr b="1" sz="1400">
              <a:solidFill>
                <a:srgbClr val="000000"/>
              </a:solidFill>
            </a:endParaRPr>
          </a:p>
          <a:p>
            <a:pPr indent="0" lvl="0" marL="0" rtl="0" algn="ctr">
              <a:spcBef>
                <a:spcPts val="1600"/>
              </a:spcBef>
              <a:spcAft>
                <a:spcPts val="0"/>
              </a:spcAft>
              <a:buNone/>
            </a:pPr>
            <a:r>
              <a:rPr lang="ja" sz="1100">
                <a:solidFill>
                  <a:srgbClr val="000000"/>
                </a:solidFill>
              </a:rPr>
              <a:t>단기선의 경우</a:t>
            </a:r>
            <a:endParaRPr sz="1100">
              <a:solidFill>
                <a:srgbClr val="000000"/>
              </a:solidFill>
            </a:endParaRPr>
          </a:p>
          <a:p>
            <a:pPr indent="0" lvl="0" marL="0" rtl="0" algn="ctr">
              <a:spcBef>
                <a:spcPts val="1600"/>
              </a:spcBef>
              <a:spcAft>
                <a:spcPts val="0"/>
              </a:spcAft>
              <a:buNone/>
            </a:pPr>
            <a:r>
              <a:t/>
            </a:r>
            <a:endParaRPr sz="1100">
              <a:solidFill>
                <a:srgbClr val="000000"/>
              </a:solidFill>
            </a:endParaRPr>
          </a:p>
          <a:p>
            <a:pPr indent="0" lvl="0" marL="0" rtl="0" algn="ctr">
              <a:spcBef>
                <a:spcPts val="1600"/>
              </a:spcBef>
              <a:spcAft>
                <a:spcPts val="0"/>
              </a:spcAft>
              <a:buNone/>
            </a:pPr>
            <a:r>
              <a:rPr b="1" lang="ja" sz="1800">
                <a:solidFill>
                  <a:srgbClr val="000000"/>
                </a:solidFill>
              </a:rPr>
              <a:t>1      2      3      4      5      6      7      8      9      …</a:t>
            </a:r>
            <a:endParaRPr b="1" sz="1800">
              <a:solidFill>
                <a:srgbClr val="000000"/>
              </a:solidFill>
            </a:endParaRPr>
          </a:p>
          <a:p>
            <a:pPr indent="0" lvl="0" marL="0" rtl="0" algn="ctr">
              <a:spcBef>
                <a:spcPts val="1600"/>
              </a:spcBef>
              <a:spcAft>
                <a:spcPts val="0"/>
              </a:spcAft>
              <a:buNone/>
            </a:pPr>
            <a:r>
              <a:rPr b="1" lang="ja" sz="1100">
                <a:solidFill>
                  <a:srgbClr val="FF9900"/>
                </a:solidFill>
              </a:rPr>
              <a:t>이동평균</a:t>
            </a:r>
            <a:r>
              <a:rPr b="1" lang="ja" sz="1100">
                <a:solidFill>
                  <a:srgbClr val="FF9900"/>
                </a:solidFill>
              </a:rPr>
              <a:t>A</a:t>
            </a:r>
            <a:r>
              <a:rPr b="1" lang="ja" sz="1100">
                <a:solidFill>
                  <a:srgbClr val="000000"/>
                </a:solidFill>
              </a:rPr>
              <a:t>　ー　</a:t>
            </a:r>
            <a:r>
              <a:rPr b="1" lang="ja" sz="1100">
                <a:solidFill>
                  <a:srgbClr val="FF0000"/>
                </a:solidFill>
              </a:rPr>
              <a:t>이동평균</a:t>
            </a:r>
            <a:r>
              <a:rPr b="1" lang="ja" sz="1100">
                <a:solidFill>
                  <a:srgbClr val="FF0000"/>
                </a:solidFill>
              </a:rPr>
              <a:t>B</a:t>
            </a:r>
            <a:r>
              <a:rPr b="1" lang="ja" sz="1100">
                <a:solidFill>
                  <a:srgbClr val="000000"/>
                </a:solidFill>
              </a:rPr>
              <a:t>　</a:t>
            </a:r>
            <a:endParaRPr b="1" sz="1100">
              <a:solidFill>
                <a:srgbClr val="000000"/>
              </a:solidFill>
            </a:endParaRPr>
          </a:p>
          <a:p>
            <a:pPr indent="0" lvl="0" marL="0" rtl="0" algn="ctr">
              <a:spcBef>
                <a:spcPts val="1600"/>
              </a:spcBef>
              <a:spcAft>
                <a:spcPts val="0"/>
              </a:spcAft>
              <a:buNone/>
            </a:pPr>
            <a:r>
              <a:rPr b="1" lang="ja" sz="1100">
                <a:solidFill>
                  <a:srgbClr val="000000"/>
                </a:solidFill>
              </a:rPr>
              <a:t>０＜　＋１（상</a:t>
            </a:r>
            <a:r>
              <a:rPr b="1" lang="ja" sz="1100">
                <a:solidFill>
                  <a:srgbClr val="000000"/>
                </a:solidFill>
              </a:rPr>
              <a:t>승trend</a:t>
            </a:r>
            <a:r>
              <a:rPr b="1" lang="ja" sz="1100">
                <a:solidFill>
                  <a:srgbClr val="000000"/>
                </a:solidFill>
              </a:rPr>
              <a:t>）</a:t>
            </a:r>
            <a:endParaRPr b="1" sz="1100">
              <a:solidFill>
                <a:srgbClr val="000000"/>
              </a:solidFill>
            </a:endParaRPr>
          </a:p>
          <a:p>
            <a:pPr indent="0" lvl="0" marL="0" rtl="0" algn="ctr">
              <a:spcBef>
                <a:spcPts val="1600"/>
              </a:spcBef>
              <a:spcAft>
                <a:spcPts val="1600"/>
              </a:spcAft>
              <a:buNone/>
            </a:pPr>
            <a:r>
              <a:rPr b="1" lang="ja" sz="1100">
                <a:solidFill>
                  <a:srgbClr val="000000"/>
                </a:solidFill>
              </a:rPr>
              <a:t>０＞　−１（하강trend</a:t>
            </a:r>
            <a:r>
              <a:rPr lang="ja" sz="1100">
                <a:solidFill>
                  <a:srgbClr val="000000"/>
                </a:solidFill>
              </a:rPr>
              <a:t>）</a:t>
            </a:r>
            <a:endParaRPr sz="1100">
              <a:solidFill>
                <a:srgbClr val="000000"/>
              </a:solidFill>
            </a:endParaRPr>
          </a:p>
        </p:txBody>
      </p:sp>
      <p:sp>
        <p:nvSpPr>
          <p:cNvPr id="298" name="Google Shape;298;p33"/>
          <p:cNvSpPr/>
          <p:nvPr/>
        </p:nvSpPr>
        <p:spPr>
          <a:xfrm>
            <a:off x="2604675" y="3328700"/>
            <a:ext cx="1897500" cy="4512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3001550" y="3423175"/>
            <a:ext cx="1897500" cy="2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txBox="1"/>
          <p:nvPr/>
        </p:nvSpPr>
        <p:spPr>
          <a:xfrm>
            <a:off x="1617325" y="3328700"/>
            <a:ext cx="611100" cy="4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train</a:t>
            </a:r>
            <a:endParaRPr>
              <a:latin typeface="Lato"/>
              <a:ea typeface="Lato"/>
              <a:cs typeface="Lato"/>
              <a:sym typeface="Lato"/>
            </a:endParaRPr>
          </a:p>
        </p:txBody>
      </p:sp>
      <p:sp>
        <p:nvSpPr>
          <p:cNvPr id="301" name="Google Shape;301;p33"/>
          <p:cNvSpPr txBox="1"/>
          <p:nvPr/>
        </p:nvSpPr>
        <p:spPr>
          <a:xfrm>
            <a:off x="2773900" y="3994125"/>
            <a:ext cx="667500" cy="4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Lato"/>
                <a:ea typeface="Lato"/>
                <a:cs typeface="Lato"/>
                <a:sym typeface="Lato"/>
              </a:rPr>
              <a:t>target</a:t>
            </a:r>
            <a:endParaRPr>
              <a:latin typeface="Lato"/>
              <a:ea typeface="Lato"/>
              <a:cs typeface="Lato"/>
              <a:sym typeface="Lato"/>
            </a:endParaRPr>
          </a:p>
        </p:txBody>
      </p:sp>
      <p:sp>
        <p:nvSpPr>
          <p:cNvPr id="302" name="Google Shape;302;p33"/>
          <p:cNvSpPr/>
          <p:nvPr/>
        </p:nvSpPr>
        <p:spPr>
          <a:xfrm>
            <a:off x="4572000" y="3286700"/>
            <a:ext cx="432600" cy="535200"/>
          </a:xfrm>
          <a:prstGeom prst="ellipse">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nvSpPr>
        <p:spPr>
          <a:xfrm>
            <a:off x="7067700" y="4546100"/>
            <a:ext cx="2076300" cy="5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ja" sz="600" u="sng">
                <a:solidFill>
                  <a:schemeClr val="accent5"/>
                </a:solidFill>
                <a:latin typeface="Lato"/>
                <a:ea typeface="Lato"/>
                <a:cs typeface="Lato"/>
                <a:sym typeface="Lato"/>
                <a:hlinkClick r:id="rId3"/>
              </a:rPr>
              <a:t>COMPARING CONVOLUTIONAL AND LSTM NEURAL NETWORKS FOR INTRADAY FOREX DIRECTION PREDICTON</a:t>
            </a:r>
            <a:r>
              <a:rPr lang="ja" sz="600">
                <a:latin typeface="Lato"/>
                <a:ea typeface="Lato"/>
                <a:cs typeface="Lato"/>
                <a:sym typeface="Lato"/>
              </a:rPr>
              <a:t> (2018)</a:t>
            </a:r>
            <a:endParaRPr sz="6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a:p>
            <a:pPr indent="0" lvl="0" marL="0" rtl="0" algn="l">
              <a:spcBef>
                <a:spcPts val="0"/>
              </a:spcBef>
              <a:spcAft>
                <a:spcPts val="0"/>
              </a:spcAft>
              <a:buNone/>
            </a:pPr>
            <a:r>
              <a:t/>
            </a:r>
            <a:endParaRPr>
              <a:solidFill>
                <a:srgbClr val="999999"/>
              </a:solidFill>
            </a:endParaRPr>
          </a:p>
        </p:txBody>
      </p:sp>
      <p:sp>
        <p:nvSpPr>
          <p:cNvPr id="309" name="Google Shape;309;p34"/>
          <p:cNvSpPr txBox="1"/>
          <p:nvPr>
            <p:ph idx="1" type="body"/>
          </p:nvPr>
        </p:nvSpPr>
        <p:spPr>
          <a:xfrm>
            <a:off x="0" y="2078900"/>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ja" sz="1100">
                <a:solidFill>
                  <a:srgbClr val="000000"/>
                </a:solidFill>
              </a:rPr>
              <a:t>　</a:t>
            </a:r>
            <a:endParaRPr sz="1100">
              <a:solidFill>
                <a:srgbClr val="000000"/>
              </a:solidFill>
            </a:endParaRPr>
          </a:p>
        </p:txBody>
      </p:sp>
      <p:sp>
        <p:nvSpPr>
          <p:cNvPr id="310" name="Google Shape;310;p34"/>
          <p:cNvSpPr txBox="1"/>
          <p:nvPr/>
        </p:nvSpPr>
        <p:spPr>
          <a:xfrm>
            <a:off x="7591450" y="4546100"/>
            <a:ext cx="1552500" cy="5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ja" sz="600" u="sng">
                <a:solidFill>
                  <a:schemeClr val="accent5"/>
                </a:solidFill>
                <a:latin typeface="Lato"/>
                <a:ea typeface="Lato"/>
                <a:cs typeface="Lato"/>
                <a:sym typeface="Lato"/>
                <a:hlinkClick r:id="rId3"/>
              </a:rPr>
              <a:t>COMPARING CONVOLUTIONAL AND LSTM NEURAL NETWORKS FOR INTRADAY FOREX DIRECTION PREDICTON</a:t>
            </a:r>
            <a:r>
              <a:rPr lang="ja" sz="600">
                <a:latin typeface="Lato"/>
                <a:ea typeface="Lato"/>
                <a:cs typeface="Lato"/>
                <a:sym typeface="Lato"/>
              </a:rPr>
              <a:t> (2018)</a:t>
            </a:r>
            <a:endParaRPr sz="600">
              <a:latin typeface="Lato"/>
              <a:ea typeface="Lato"/>
              <a:cs typeface="Lato"/>
              <a:sym typeface="Lato"/>
            </a:endParaRPr>
          </a:p>
        </p:txBody>
      </p:sp>
      <p:pic>
        <p:nvPicPr>
          <p:cNvPr id="311" name="Google Shape;311;p34"/>
          <p:cNvPicPr preferRelativeResize="0"/>
          <p:nvPr/>
        </p:nvPicPr>
        <p:blipFill rotWithShape="1">
          <a:blip r:embed="rId4">
            <a:alphaModFix/>
          </a:blip>
          <a:srcRect b="19389" l="9600" r="10597" t="9744"/>
          <a:stretch/>
        </p:blipFill>
        <p:spPr>
          <a:xfrm>
            <a:off x="270700" y="2628800"/>
            <a:ext cx="3999275" cy="1870850"/>
          </a:xfrm>
          <a:prstGeom prst="rect">
            <a:avLst/>
          </a:prstGeom>
          <a:noFill/>
          <a:ln>
            <a:noFill/>
          </a:ln>
        </p:spPr>
      </p:pic>
      <p:sp>
        <p:nvSpPr>
          <p:cNvPr id="312" name="Google Shape;312;p34"/>
          <p:cNvSpPr txBox="1"/>
          <p:nvPr/>
        </p:nvSpPr>
        <p:spPr>
          <a:xfrm>
            <a:off x="4572000" y="2391350"/>
            <a:ext cx="2985600" cy="25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latin typeface="Lato"/>
                <a:ea typeface="Lato"/>
                <a:cs typeface="Lato"/>
                <a:sym typeface="Lato"/>
              </a:rPr>
              <a:t>parameter</a:t>
            </a:r>
            <a:endParaRPr b="1">
              <a:latin typeface="Lato"/>
              <a:ea typeface="Lato"/>
              <a:cs typeface="Lato"/>
              <a:sym typeface="Lato"/>
            </a:endParaRPr>
          </a:p>
          <a:p>
            <a:pPr indent="0" lvl="0" marL="0" rtl="0" algn="ctr">
              <a:lnSpc>
                <a:spcPct val="115000"/>
              </a:lnSpc>
              <a:spcBef>
                <a:spcPts val="0"/>
              </a:spcBef>
              <a:spcAft>
                <a:spcPts val="0"/>
              </a:spcAft>
              <a:buNone/>
            </a:pPr>
            <a:r>
              <a:t/>
            </a:r>
            <a:endParaRPr b="1">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・Activation Function</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(relu, softmax)</a:t>
            </a:r>
            <a:endParaRPr>
              <a:latin typeface="Lato"/>
              <a:ea typeface="Lato"/>
              <a:cs typeface="Lato"/>
              <a:sym typeface="Lato"/>
            </a:endParaRPr>
          </a:p>
          <a:p>
            <a:pPr indent="0" lvl="0" marL="0" rtl="0" algn="ctr">
              <a:lnSpc>
                <a:spcPct val="115000"/>
              </a:lnSpc>
              <a:spcBef>
                <a:spcPts val="0"/>
              </a:spcBef>
              <a:spcAft>
                <a:spcPts val="0"/>
              </a:spcAft>
              <a:buNone/>
            </a:pPr>
            <a:r>
              <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・Optimizer</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(Adam)</a:t>
            </a:r>
            <a:endParaRPr>
              <a:latin typeface="Lato"/>
              <a:ea typeface="Lato"/>
              <a:cs typeface="Lato"/>
              <a:sym typeface="Lato"/>
            </a:endParaRPr>
          </a:p>
          <a:p>
            <a:pPr indent="0" lvl="0" marL="0" rtl="0" algn="ctr">
              <a:lnSpc>
                <a:spcPct val="115000"/>
              </a:lnSpc>
              <a:spcBef>
                <a:spcPts val="0"/>
              </a:spcBef>
              <a:spcAft>
                <a:spcPts val="0"/>
              </a:spcAft>
              <a:buNone/>
            </a:pPr>
            <a:r>
              <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・Loss function</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(Categorical CrossEntropy)</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5"/>
          <p:cNvSpPr txBox="1"/>
          <p:nvPr>
            <p:ph idx="1" type="body"/>
          </p:nvPr>
        </p:nvSpPr>
        <p:spPr>
          <a:xfrm>
            <a:off x="0" y="2355475"/>
            <a:ext cx="9144000" cy="2787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1200"/>
              </a:spcBef>
              <a:spcAft>
                <a:spcPts val="0"/>
              </a:spcAft>
              <a:buNone/>
            </a:pPr>
            <a:r>
              <a:rPr lang="ja" sz="1800">
                <a:solidFill>
                  <a:srgbClr val="000000"/>
                </a:solidFill>
                <a:latin typeface="Malgun Gothic"/>
                <a:ea typeface="Malgun Gothic"/>
                <a:cs typeface="Malgun Gothic"/>
                <a:sym typeface="Malgun Gothic"/>
              </a:rPr>
              <a:t>fundamental분석</a:t>
            </a:r>
            <a:endParaRPr sz="1800">
              <a:solidFill>
                <a:srgbClr val="000000"/>
              </a:solidFill>
              <a:latin typeface="Malgun Gothic"/>
              <a:ea typeface="Malgun Gothic"/>
              <a:cs typeface="Malgun Gothic"/>
              <a:sym typeface="Malgun Gothic"/>
            </a:endParaRPr>
          </a:p>
          <a:p>
            <a:pPr indent="0" lvl="0" marL="0" rtl="0" algn="ctr">
              <a:spcBef>
                <a:spcPts val="1200"/>
              </a:spcBef>
              <a:spcAft>
                <a:spcPts val="0"/>
              </a:spcAft>
              <a:buNone/>
            </a:pPr>
            <a:r>
              <a:t/>
            </a:r>
            <a:endParaRPr sz="1800">
              <a:solidFill>
                <a:srgbClr val="000000"/>
              </a:solidFill>
              <a:latin typeface="Malgun Gothic"/>
              <a:ea typeface="Malgun Gothic"/>
              <a:cs typeface="Malgun Gothic"/>
              <a:sym typeface="Malgun Gothic"/>
            </a:endParaRPr>
          </a:p>
          <a:p>
            <a:pPr indent="0" lvl="0" marL="0" rtl="0" algn="ctr">
              <a:spcBef>
                <a:spcPts val="1200"/>
              </a:spcBef>
              <a:spcAft>
                <a:spcPts val="0"/>
              </a:spcAft>
              <a:buNone/>
            </a:pPr>
            <a:r>
              <a:rPr lang="ja" sz="1400">
                <a:solidFill>
                  <a:srgbClr val="000000"/>
                </a:solidFill>
                <a:latin typeface="Batang"/>
                <a:ea typeface="Batang"/>
                <a:cs typeface="Batang"/>
                <a:sym typeface="Batang"/>
              </a:rPr>
              <a:t>fundamental분석이란 </a:t>
            </a:r>
            <a:r>
              <a:rPr b="1" lang="ja" sz="1400" u="sng">
                <a:solidFill>
                  <a:srgbClr val="FF0000"/>
                </a:solidFill>
                <a:latin typeface="MS Mincho"/>
                <a:ea typeface="MS Mincho"/>
                <a:cs typeface="MS Mincho"/>
                <a:sym typeface="MS Mincho"/>
              </a:rPr>
              <a:t>환율에 관한 기초적인 정보를 바탕으로 시세를 분석하는 것이다. </a:t>
            </a:r>
            <a:r>
              <a:rPr lang="ja" sz="1400">
                <a:solidFill>
                  <a:srgbClr val="000000"/>
                </a:solidFill>
                <a:latin typeface="MS Mincho"/>
                <a:ea typeface="MS Mincho"/>
                <a:cs typeface="MS Mincho"/>
                <a:sym typeface="MS Mincho"/>
              </a:rPr>
              <a:t>경제지표나 금리,그 외 통화나 나라에 관한 여러가지 요인이 분석 재료가 되고 있다. 요인에는 경제지표 외에도 중요 인물들의 발언도 영향을 받는다. 예를 들어 FRB（Federal　Reserve　Board）의장, ECB（European Central Bank）총재, 일본은행총재의 발언이 주목된다. 그중에서도 SNS를 통해 </a:t>
            </a:r>
            <a:r>
              <a:rPr lang="ja" sz="1400">
                <a:solidFill>
                  <a:srgbClr val="000000"/>
                </a:solidFill>
                <a:highlight>
                  <a:srgbClr val="FFFF00"/>
                </a:highlight>
                <a:latin typeface="MS Mincho"/>
                <a:ea typeface="MS Mincho"/>
                <a:cs typeface="MS Mincho"/>
                <a:sym typeface="MS Mincho"/>
              </a:rPr>
              <a:t>Donald Trump의 Tweet</a:t>
            </a:r>
            <a:r>
              <a:rPr lang="ja" sz="1400">
                <a:solidFill>
                  <a:srgbClr val="000000"/>
                </a:solidFill>
                <a:latin typeface="MS Mincho"/>
                <a:ea typeface="MS Mincho"/>
                <a:cs typeface="MS Mincho"/>
                <a:sym typeface="MS Mincho"/>
              </a:rPr>
              <a:t>가 FX시장에 영향을 주고 있다.</a:t>
            </a:r>
            <a:endParaRPr sz="1400">
              <a:solidFill>
                <a:srgbClr val="000000"/>
              </a:solidFill>
              <a:latin typeface="Malgun Gothic"/>
              <a:ea typeface="Malgun Gothic"/>
              <a:cs typeface="Malgun Gothic"/>
              <a:sym typeface="Malgun Gothic"/>
            </a:endParaRPr>
          </a:p>
          <a:p>
            <a:pPr indent="0" lvl="0" marL="0" rtl="0" algn="l">
              <a:spcBef>
                <a:spcPts val="1200"/>
              </a:spcBef>
              <a:spcAft>
                <a:spcPts val="1600"/>
              </a:spcAft>
              <a:buNone/>
            </a:pPr>
            <a:r>
              <a:t/>
            </a:r>
            <a:endParaRPr/>
          </a:p>
        </p:txBody>
      </p:sp>
      <p:sp>
        <p:nvSpPr>
          <p:cNvPr id="318" name="Google Shape;318;p35"/>
          <p:cNvSpPr txBox="1"/>
          <p:nvPr>
            <p:ph type="title"/>
          </p:nvPr>
        </p:nvSpPr>
        <p:spPr>
          <a:xfrm>
            <a:off x="727650" y="1318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319" name="Google Shape;319;p35"/>
          <p:cNvSpPr txBox="1"/>
          <p:nvPr>
            <p:ph type="title"/>
          </p:nvPr>
        </p:nvSpPr>
        <p:spPr>
          <a:xfrm>
            <a:off x="580225" y="16939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2400"/>
              <a:t>FX</a:t>
            </a:r>
            <a:endParaRPr sz="2400"/>
          </a:p>
        </p:txBody>
      </p:sp>
      <p:sp>
        <p:nvSpPr>
          <p:cNvPr id="320" name="Google Shape;320;p35"/>
          <p:cNvSpPr txBox="1"/>
          <p:nvPr/>
        </p:nvSpPr>
        <p:spPr>
          <a:xfrm>
            <a:off x="6452375" y="4454125"/>
            <a:ext cx="2691600" cy="68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ja" sz="700" u="sng">
                <a:solidFill>
                  <a:schemeClr val="accent5"/>
                </a:solidFill>
                <a:latin typeface="Lato"/>
                <a:ea typeface="Lato"/>
                <a:cs typeface="Lato"/>
                <a:sym typeface="Lato"/>
                <a:hlinkClick r:id="rId3"/>
              </a:rPr>
              <a:t>FX外国為替証拠金取引デモトレードの実行と分析</a:t>
            </a:r>
            <a:r>
              <a:rPr lang="ja" sz="700">
                <a:latin typeface="MS Mincho"/>
                <a:ea typeface="MS Mincho"/>
                <a:cs typeface="MS Mincho"/>
                <a:sym typeface="MS Mincho"/>
              </a:rPr>
              <a:t>(2012)</a:t>
            </a:r>
            <a:endParaRPr sz="700">
              <a:latin typeface="MS Mincho"/>
              <a:ea typeface="MS Mincho"/>
              <a:cs typeface="MS Mincho"/>
              <a:sym typeface="MS Mincho"/>
            </a:endParaRPr>
          </a:p>
          <a:p>
            <a:pPr indent="0" lvl="0" marL="0" rtl="0" algn="ctr">
              <a:lnSpc>
                <a:spcPct val="115000"/>
              </a:lnSpc>
              <a:spcBef>
                <a:spcPts val="1200"/>
              </a:spcBef>
              <a:spcAft>
                <a:spcPts val="1200"/>
              </a:spcAft>
              <a:buNone/>
            </a:pPr>
            <a:r>
              <a:rPr lang="ja" sz="700">
                <a:latin typeface="MS Mincho"/>
                <a:ea typeface="MS Mincho"/>
                <a:cs typeface="MS Mincho"/>
                <a:sym typeface="MS Mincho"/>
              </a:rPr>
              <a:t>FX 외환증거금 거래 데모 트레이드 실행과 분석</a:t>
            </a:r>
            <a:endParaRPr sz="700">
              <a:latin typeface="MS Mincho"/>
              <a:ea typeface="MS Mincho"/>
              <a:cs typeface="MS Mincho"/>
              <a:sym typeface="MS Minch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6"/>
          <p:cNvSpPr txBox="1"/>
          <p:nvPr>
            <p:ph idx="1" type="body"/>
          </p:nvPr>
        </p:nvSpPr>
        <p:spPr>
          <a:xfrm>
            <a:off x="0" y="2341825"/>
            <a:ext cx="9144000" cy="2801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solidFill>
                <a:srgbClr val="000000"/>
              </a:solidFill>
            </a:endParaRPr>
          </a:p>
          <a:p>
            <a:pPr indent="0" lvl="0" marL="0" rtl="0" algn="ctr">
              <a:spcBef>
                <a:spcPts val="1600"/>
              </a:spcBef>
              <a:spcAft>
                <a:spcPts val="0"/>
              </a:spcAft>
              <a:buNone/>
            </a:pPr>
            <a:r>
              <a:t/>
            </a:r>
            <a:endParaRPr sz="1400">
              <a:solidFill>
                <a:srgbClr val="000000"/>
              </a:solidFill>
            </a:endParaRPr>
          </a:p>
          <a:p>
            <a:pPr indent="0" lvl="0" marL="0" rtl="0" algn="ctr">
              <a:spcBef>
                <a:spcPts val="1600"/>
              </a:spcBef>
              <a:spcAft>
                <a:spcPts val="0"/>
              </a:spcAft>
              <a:buNone/>
            </a:pPr>
            <a:r>
              <a:rPr lang="ja" sz="1400">
                <a:solidFill>
                  <a:srgbClr val="000000"/>
                </a:solidFill>
              </a:rPr>
              <a:t>2018년 7월 23일 작성. 로이터 조사</a:t>
            </a:r>
            <a:endParaRPr sz="1400">
              <a:solidFill>
                <a:srgbClr val="000000"/>
              </a:solidFill>
            </a:endParaRPr>
          </a:p>
          <a:p>
            <a:pPr indent="0" lvl="0" marL="0" rtl="0" algn="ctr">
              <a:spcBef>
                <a:spcPts val="1600"/>
              </a:spcBef>
              <a:spcAft>
                <a:spcPts val="1600"/>
              </a:spcAft>
              <a:buNone/>
            </a:pPr>
            <a:r>
              <a:rPr lang="ja" sz="1400">
                <a:solidFill>
                  <a:srgbClr val="000000"/>
                </a:solidFill>
              </a:rPr>
              <a:t>↓</a:t>
            </a:r>
            <a:endParaRPr sz="1400">
              <a:solidFill>
                <a:srgbClr val="000000"/>
              </a:solidFill>
            </a:endParaRPr>
          </a:p>
        </p:txBody>
      </p:sp>
      <p:sp>
        <p:nvSpPr>
          <p:cNvPr id="326" name="Google Shape;326;p36"/>
          <p:cNvSpPr txBox="1"/>
          <p:nvPr>
            <p:ph type="title"/>
          </p:nvPr>
        </p:nvSpPr>
        <p:spPr>
          <a:xfrm>
            <a:off x="727650" y="1318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327" name="Google Shape;327;p36"/>
          <p:cNvSpPr txBox="1"/>
          <p:nvPr>
            <p:ph type="title"/>
          </p:nvPr>
        </p:nvSpPr>
        <p:spPr>
          <a:xfrm>
            <a:off x="727650" y="24128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2400"/>
              <a:t>Trump과 FX 관계성</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37"/>
          <p:cNvPicPr preferRelativeResize="0"/>
          <p:nvPr/>
        </p:nvPicPr>
        <p:blipFill>
          <a:blip r:embed="rId3">
            <a:alphaModFix/>
          </a:blip>
          <a:stretch>
            <a:fillRect/>
          </a:stretch>
        </p:blipFill>
        <p:spPr>
          <a:xfrm>
            <a:off x="0" y="501200"/>
            <a:ext cx="9143999" cy="4642299"/>
          </a:xfrm>
          <a:prstGeom prst="rect">
            <a:avLst/>
          </a:prstGeom>
          <a:noFill/>
          <a:ln>
            <a:noFill/>
          </a:ln>
        </p:spPr>
      </p:pic>
      <p:sp>
        <p:nvSpPr>
          <p:cNvPr id="333" name="Google Shape;333;p37"/>
          <p:cNvSpPr/>
          <p:nvPr/>
        </p:nvSpPr>
        <p:spPr>
          <a:xfrm>
            <a:off x="724050" y="883900"/>
            <a:ext cx="837000" cy="159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solidFill>
                  <a:srgbClr val="FFFFFF"/>
                </a:solidFill>
              </a:rPr>
              <a:t>달러 지표</a:t>
            </a:r>
            <a:endParaRPr sz="900">
              <a:solidFill>
                <a:srgbClr val="FFFFFF"/>
              </a:solidFill>
            </a:endParaRPr>
          </a:p>
        </p:txBody>
      </p:sp>
      <p:sp>
        <p:nvSpPr>
          <p:cNvPr id="334" name="Google Shape;334;p37"/>
          <p:cNvSpPr/>
          <p:nvPr/>
        </p:nvSpPr>
        <p:spPr>
          <a:xfrm>
            <a:off x="169250" y="545375"/>
            <a:ext cx="5463300" cy="291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solidFill>
                  <a:srgbClr val="FFFFFF"/>
                </a:solidFill>
              </a:rPr>
              <a:t>트럼프 대통령의 달러 발언 추이</a:t>
            </a:r>
            <a:endParaRPr b="1" sz="1800">
              <a:solidFill>
                <a:srgbClr val="FFFFFF"/>
              </a:solidFill>
            </a:endParaRPr>
          </a:p>
        </p:txBody>
      </p:sp>
      <p:sp>
        <p:nvSpPr>
          <p:cNvPr id="335" name="Google Shape;335;p37"/>
          <p:cNvSpPr/>
          <p:nvPr/>
        </p:nvSpPr>
        <p:spPr>
          <a:xfrm>
            <a:off x="1805400" y="2407200"/>
            <a:ext cx="1429200" cy="498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2016년 11월 8일</a:t>
            </a:r>
            <a:endParaRPr b="1" sz="900">
              <a:solidFill>
                <a:srgbClr val="FFFFFF"/>
              </a:solidFill>
            </a:endParaRPr>
          </a:p>
          <a:p>
            <a:pPr indent="0" lvl="0" marL="0" rtl="0" algn="l">
              <a:spcBef>
                <a:spcPts val="0"/>
              </a:spcBef>
              <a:spcAft>
                <a:spcPts val="0"/>
              </a:spcAft>
              <a:buNone/>
            </a:pPr>
            <a:r>
              <a:rPr lang="ja" sz="900">
                <a:solidFill>
                  <a:srgbClr val="FF9900"/>
                </a:solidFill>
              </a:rPr>
              <a:t>97.861</a:t>
            </a:r>
            <a:endParaRPr sz="900">
              <a:solidFill>
                <a:srgbClr val="FF9900"/>
              </a:solidFill>
            </a:endParaRPr>
          </a:p>
          <a:p>
            <a:pPr indent="0" lvl="0" marL="0" rtl="0" algn="l">
              <a:spcBef>
                <a:spcPts val="0"/>
              </a:spcBef>
              <a:spcAft>
                <a:spcPts val="0"/>
              </a:spcAft>
              <a:buNone/>
            </a:pPr>
            <a:r>
              <a:rPr lang="ja" sz="900">
                <a:solidFill>
                  <a:srgbClr val="FFFFFF"/>
                </a:solidFill>
              </a:rPr>
              <a:t>트럼프 대선 승리</a:t>
            </a:r>
            <a:endParaRPr sz="900">
              <a:solidFill>
                <a:srgbClr val="FFFFFF"/>
              </a:solidFill>
            </a:endParaRPr>
          </a:p>
        </p:txBody>
      </p:sp>
      <p:sp>
        <p:nvSpPr>
          <p:cNvPr id="336" name="Google Shape;336;p37"/>
          <p:cNvSpPr/>
          <p:nvPr/>
        </p:nvSpPr>
        <p:spPr>
          <a:xfrm>
            <a:off x="2352725" y="923450"/>
            <a:ext cx="4934700" cy="498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2017년 1월 13일</a:t>
            </a:r>
            <a:endParaRPr b="1" sz="900">
              <a:solidFill>
                <a:srgbClr val="FFFFFF"/>
              </a:solidFill>
            </a:endParaRPr>
          </a:p>
          <a:p>
            <a:pPr indent="0" lvl="0" marL="0" rtl="0" algn="l">
              <a:spcBef>
                <a:spcPts val="0"/>
              </a:spcBef>
              <a:spcAft>
                <a:spcPts val="0"/>
              </a:spcAft>
              <a:buNone/>
            </a:pPr>
            <a:r>
              <a:rPr lang="ja" sz="900">
                <a:solidFill>
                  <a:srgbClr val="FF9900"/>
                </a:solidFill>
              </a:rPr>
              <a:t>101.18</a:t>
            </a:r>
            <a:endParaRPr sz="900">
              <a:solidFill>
                <a:srgbClr val="FF9900"/>
              </a:solidFill>
            </a:endParaRPr>
          </a:p>
          <a:p>
            <a:pPr indent="0" lvl="0" marL="0" rtl="0" algn="l">
              <a:spcBef>
                <a:spcPts val="0"/>
              </a:spcBef>
              <a:spcAft>
                <a:spcPts val="0"/>
              </a:spcAft>
              <a:buNone/>
            </a:pPr>
            <a:r>
              <a:rPr lang="ja" sz="900">
                <a:solidFill>
                  <a:srgbClr val="FFFFFF"/>
                </a:solidFill>
              </a:rPr>
              <a:t>"미국 기업은 (중국)과 경쟁할 수 없다.달러가 너무 강해서 우리는 죽을 지경이기 때문이다(WSJ)</a:t>
            </a:r>
            <a:endParaRPr sz="900">
              <a:solidFill>
                <a:srgbClr val="FFFFFF"/>
              </a:solidFill>
            </a:endParaRPr>
          </a:p>
        </p:txBody>
      </p:sp>
      <p:sp>
        <p:nvSpPr>
          <p:cNvPr id="337" name="Google Shape;337;p37"/>
          <p:cNvSpPr/>
          <p:nvPr/>
        </p:nvSpPr>
        <p:spPr>
          <a:xfrm>
            <a:off x="3577075" y="1461400"/>
            <a:ext cx="4227600" cy="498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2017년 4월 12일</a:t>
            </a:r>
            <a:endParaRPr b="1" sz="900">
              <a:solidFill>
                <a:srgbClr val="FFFFFF"/>
              </a:solidFill>
            </a:endParaRPr>
          </a:p>
          <a:p>
            <a:pPr indent="0" lvl="0" marL="0" rtl="0" algn="l">
              <a:spcBef>
                <a:spcPts val="0"/>
              </a:spcBef>
              <a:spcAft>
                <a:spcPts val="0"/>
              </a:spcAft>
              <a:buNone/>
            </a:pPr>
            <a:r>
              <a:rPr lang="ja" sz="900">
                <a:solidFill>
                  <a:srgbClr val="FF9900"/>
                </a:solidFill>
              </a:rPr>
              <a:t>100.78</a:t>
            </a:r>
            <a:endParaRPr sz="900">
              <a:solidFill>
                <a:srgbClr val="FF9900"/>
              </a:solidFill>
            </a:endParaRPr>
          </a:p>
          <a:p>
            <a:pPr indent="0" lvl="0" marL="0" rtl="0" algn="l">
              <a:spcBef>
                <a:spcPts val="0"/>
              </a:spcBef>
              <a:spcAft>
                <a:spcPts val="0"/>
              </a:spcAft>
              <a:buNone/>
            </a:pPr>
            <a:r>
              <a:rPr lang="ja" sz="900">
                <a:solidFill>
                  <a:srgbClr val="FFFFFF"/>
                </a:solidFill>
              </a:rPr>
              <a:t>"달러는 너무 강해지고 있다.이것은 사람들이 나를 신뢰하기 때문이기도 하고, 내 탓이기도 하다.하지만 결과적으로 타격이 된다.(WSJ)</a:t>
            </a:r>
            <a:endParaRPr sz="900">
              <a:solidFill>
                <a:srgbClr val="FFFFFF"/>
              </a:solidFill>
            </a:endParaRPr>
          </a:p>
        </p:txBody>
      </p:sp>
      <p:sp>
        <p:nvSpPr>
          <p:cNvPr id="338" name="Google Shape;338;p37"/>
          <p:cNvSpPr/>
          <p:nvPr/>
        </p:nvSpPr>
        <p:spPr>
          <a:xfrm>
            <a:off x="4406500" y="2130950"/>
            <a:ext cx="2128800" cy="774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2017년 7월 25일</a:t>
            </a:r>
            <a:endParaRPr b="1" sz="900">
              <a:solidFill>
                <a:srgbClr val="FFFFFF"/>
              </a:solidFill>
            </a:endParaRPr>
          </a:p>
          <a:p>
            <a:pPr indent="0" lvl="0" marL="0" rtl="0" algn="l">
              <a:spcBef>
                <a:spcPts val="0"/>
              </a:spcBef>
              <a:spcAft>
                <a:spcPts val="0"/>
              </a:spcAft>
              <a:buNone/>
            </a:pPr>
            <a:r>
              <a:rPr lang="ja" sz="900">
                <a:solidFill>
                  <a:srgbClr val="FF9900"/>
                </a:solidFill>
              </a:rPr>
              <a:t>94.054</a:t>
            </a:r>
            <a:endParaRPr sz="900">
              <a:solidFill>
                <a:srgbClr val="FF9900"/>
              </a:solidFill>
            </a:endParaRPr>
          </a:p>
          <a:p>
            <a:pPr indent="0" lvl="0" marL="0" rtl="0" algn="l">
              <a:spcBef>
                <a:spcPts val="0"/>
              </a:spcBef>
              <a:spcAft>
                <a:spcPts val="0"/>
              </a:spcAft>
              <a:buNone/>
            </a:pPr>
            <a:r>
              <a:rPr lang="ja" sz="900">
                <a:solidFill>
                  <a:srgbClr val="FFFFFF"/>
                </a:solidFill>
              </a:rPr>
              <a:t>"달러는 너무 강하지 않는 것이 바람직하다.그동안 달러 강세를 봐왔다.솔직히 그것은 좋을 것 같다는 사실 이외에 강한 달러에는 많은 악영향이 있다(WSJ)</a:t>
            </a:r>
            <a:endParaRPr sz="900">
              <a:solidFill>
                <a:srgbClr val="FFFFFF"/>
              </a:solidFill>
            </a:endParaRPr>
          </a:p>
        </p:txBody>
      </p:sp>
      <p:sp>
        <p:nvSpPr>
          <p:cNvPr id="339" name="Google Shape;339;p37"/>
          <p:cNvSpPr/>
          <p:nvPr/>
        </p:nvSpPr>
        <p:spPr>
          <a:xfrm>
            <a:off x="6759250" y="2269100"/>
            <a:ext cx="1694100" cy="63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2018년 7월 19일</a:t>
            </a:r>
            <a:endParaRPr b="1" sz="900">
              <a:solidFill>
                <a:srgbClr val="FFFFFF"/>
              </a:solidFill>
            </a:endParaRPr>
          </a:p>
          <a:p>
            <a:pPr indent="0" lvl="0" marL="0" rtl="0" algn="l">
              <a:spcBef>
                <a:spcPts val="0"/>
              </a:spcBef>
              <a:spcAft>
                <a:spcPts val="0"/>
              </a:spcAft>
              <a:buNone/>
            </a:pPr>
            <a:r>
              <a:rPr lang="ja" sz="900">
                <a:solidFill>
                  <a:srgbClr val="FF9900"/>
                </a:solidFill>
              </a:rPr>
              <a:t>95.11</a:t>
            </a:r>
            <a:endParaRPr sz="900">
              <a:solidFill>
                <a:srgbClr val="FF9900"/>
              </a:solidFill>
            </a:endParaRPr>
          </a:p>
          <a:p>
            <a:pPr indent="0" lvl="0" marL="0" rtl="0" algn="l">
              <a:spcBef>
                <a:spcPts val="0"/>
              </a:spcBef>
              <a:spcAft>
                <a:spcPts val="0"/>
              </a:spcAft>
              <a:buNone/>
            </a:pPr>
            <a:r>
              <a:rPr lang="ja" sz="900">
                <a:solidFill>
                  <a:srgbClr val="FFFFFF"/>
                </a:solidFill>
              </a:rPr>
              <a:t>미 FRB의 금리 인상은 만족스럽게 느끼지 않는다" 강한 달러는 "미국을 불리한 입장에 둔다"고 지적(CNBC)</a:t>
            </a:r>
            <a:endParaRPr sz="900">
              <a:solidFill>
                <a:srgbClr val="FFFFFF"/>
              </a:solidFill>
            </a:endParaRPr>
          </a:p>
        </p:txBody>
      </p:sp>
      <p:sp>
        <p:nvSpPr>
          <p:cNvPr id="340" name="Google Shape;340;p37"/>
          <p:cNvSpPr/>
          <p:nvPr/>
        </p:nvSpPr>
        <p:spPr>
          <a:xfrm>
            <a:off x="4572000" y="4043700"/>
            <a:ext cx="1605900" cy="63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900">
                <a:solidFill>
                  <a:srgbClr val="FFFFFF"/>
                </a:solidFill>
              </a:rPr>
              <a:t>2018년 1월 25일</a:t>
            </a:r>
            <a:endParaRPr b="1" sz="900">
              <a:solidFill>
                <a:srgbClr val="FFFFFF"/>
              </a:solidFill>
            </a:endParaRPr>
          </a:p>
          <a:p>
            <a:pPr indent="0" lvl="0" marL="0" rtl="0" algn="l">
              <a:spcBef>
                <a:spcPts val="0"/>
              </a:spcBef>
              <a:spcAft>
                <a:spcPts val="0"/>
              </a:spcAft>
              <a:buNone/>
            </a:pPr>
            <a:r>
              <a:rPr lang="ja" sz="900">
                <a:solidFill>
                  <a:srgbClr val="FF9900"/>
                </a:solidFill>
              </a:rPr>
              <a:t>89.391</a:t>
            </a:r>
            <a:endParaRPr sz="900">
              <a:solidFill>
                <a:srgbClr val="FF9900"/>
              </a:solidFill>
            </a:endParaRPr>
          </a:p>
          <a:p>
            <a:pPr indent="0" lvl="0" marL="0" rtl="0" algn="l">
              <a:spcBef>
                <a:spcPts val="0"/>
              </a:spcBef>
              <a:spcAft>
                <a:spcPts val="0"/>
              </a:spcAft>
              <a:buNone/>
            </a:pPr>
            <a:r>
              <a:rPr lang="ja" sz="900">
                <a:solidFill>
                  <a:srgbClr val="FFFFFF"/>
                </a:solidFill>
              </a:rPr>
              <a:t>"달러가 더 강해지고, 궁극적으로는 강한 달러가 바람직하다"(CNBC)</a:t>
            </a:r>
            <a:endParaRPr sz="9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727650" y="1318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346" name="Google Shape;346;p38"/>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ja" sz="1800">
                <a:solidFill>
                  <a:srgbClr val="000000"/>
                </a:solidFill>
              </a:rPr>
              <a:t>Twitter취득 방법</a:t>
            </a:r>
            <a:endParaRPr b="1" sz="1800">
              <a:solidFill>
                <a:srgbClr val="000000"/>
              </a:solidFill>
            </a:endParaRPr>
          </a:p>
        </p:txBody>
      </p:sp>
      <p:sp>
        <p:nvSpPr>
          <p:cNvPr id="347" name="Google Shape;347;p38"/>
          <p:cNvSpPr txBox="1"/>
          <p:nvPr/>
        </p:nvSpPr>
        <p:spPr>
          <a:xfrm>
            <a:off x="7782450" y="4608200"/>
            <a:ext cx="13617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600" u="sng">
                <a:solidFill>
                  <a:schemeClr val="hlink"/>
                </a:solidFill>
                <a:hlinkClick r:id="rId3"/>
              </a:rPr>
              <a:t>TwitterAPI取得方法</a:t>
            </a:r>
            <a:r>
              <a:rPr lang="ja" sz="600"/>
              <a:t>(</a:t>
            </a:r>
            <a:r>
              <a:rPr lang="ja" sz="600">
                <a:latin typeface="Lato"/>
                <a:ea typeface="Lato"/>
                <a:cs typeface="Lato"/>
                <a:sym typeface="Lato"/>
              </a:rPr>
              <a:t>2019)</a:t>
            </a:r>
            <a:endParaRPr sz="600">
              <a:latin typeface="Lato"/>
              <a:ea typeface="Lato"/>
              <a:cs typeface="Lato"/>
              <a:sym typeface="Lato"/>
            </a:endParaRPr>
          </a:p>
          <a:p>
            <a:pPr indent="0" lvl="0" marL="0" rtl="0" algn="ctr">
              <a:lnSpc>
                <a:spcPct val="115000"/>
              </a:lnSpc>
              <a:spcBef>
                <a:spcPts val="1600"/>
              </a:spcBef>
              <a:spcAft>
                <a:spcPts val="1600"/>
              </a:spcAft>
              <a:buNone/>
            </a:pPr>
            <a:r>
              <a:rPr lang="ja" sz="600">
                <a:latin typeface="Lato"/>
                <a:ea typeface="Lato"/>
                <a:cs typeface="Lato"/>
                <a:sym typeface="Lato"/>
              </a:rPr>
              <a:t>TwitterAPI 취득 방법</a:t>
            </a:r>
            <a:endParaRPr sz="600">
              <a:latin typeface="Lato"/>
              <a:ea typeface="Lato"/>
              <a:cs typeface="Lato"/>
              <a:sym typeface="Lato"/>
            </a:endParaRPr>
          </a:p>
        </p:txBody>
      </p:sp>
      <p:pic>
        <p:nvPicPr>
          <p:cNvPr id="348" name="Google Shape;348;p38"/>
          <p:cNvPicPr preferRelativeResize="0"/>
          <p:nvPr/>
        </p:nvPicPr>
        <p:blipFill>
          <a:blip r:embed="rId4">
            <a:alphaModFix/>
          </a:blip>
          <a:stretch>
            <a:fillRect/>
          </a:stretch>
        </p:blipFill>
        <p:spPr>
          <a:xfrm>
            <a:off x="353750" y="3056450"/>
            <a:ext cx="4181298" cy="1588701"/>
          </a:xfrm>
          <a:prstGeom prst="rect">
            <a:avLst/>
          </a:prstGeom>
          <a:noFill/>
          <a:ln>
            <a:noFill/>
          </a:ln>
        </p:spPr>
      </p:pic>
      <p:sp>
        <p:nvSpPr>
          <p:cNvPr id="349" name="Google Shape;349;p38"/>
          <p:cNvSpPr/>
          <p:nvPr/>
        </p:nvSpPr>
        <p:spPr>
          <a:xfrm rot="-565">
            <a:off x="353749" y="3056596"/>
            <a:ext cx="1825200" cy="459900"/>
          </a:xfrm>
          <a:prstGeom prst="roundRect">
            <a:avLst>
              <a:gd fmla="val 16667" name="adj"/>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API</a:t>
            </a:r>
            <a:endParaRPr b="1">
              <a:solidFill>
                <a:srgbClr val="FFFFFF"/>
              </a:solidFill>
            </a:endParaRPr>
          </a:p>
        </p:txBody>
      </p:sp>
      <p:pic>
        <p:nvPicPr>
          <p:cNvPr id="350" name="Google Shape;350;p38"/>
          <p:cNvPicPr preferRelativeResize="0"/>
          <p:nvPr/>
        </p:nvPicPr>
        <p:blipFill>
          <a:blip r:embed="rId5">
            <a:alphaModFix/>
          </a:blip>
          <a:stretch>
            <a:fillRect/>
          </a:stretch>
        </p:blipFill>
        <p:spPr>
          <a:xfrm>
            <a:off x="4784400" y="3056450"/>
            <a:ext cx="4113375" cy="158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356" name="Google Shape;356;p39"/>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Natural language preprocessing Preprocessing</a:t>
            </a:r>
            <a:endParaRPr b="1" sz="1800">
              <a:solidFill>
                <a:srgbClr val="000000"/>
              </a:solidFill>
            </a:endParaRPr>
          </a:p>
          <a:p>
            <a:pPr indent="0" lvl="0" marL="0" rtl="0" algn="ctr">
              <a:spcBef>
                <a:spcPts val="1600"/>
              </a:spcBef>
              <a:spcAft>
                <a:spcPts val="1600"/>
              </a:spcAft>
              <a:buNone/>
            </a:pPr>
            <a:r>
              <a:t/>
            </a:r>
            <a:endParaRPr b="1" sz="1400">
              <a:solidFill>
                <a:srgbClr val="000000"/>
              </a:solidFill>
            </a:endParaRPr>
          </a:p>
        </p:txBody>
      </p:sp>
      <p:sp>
        <p:nvSpPr>
          <p:cNvPr id="357" name="Google Shape;357;p39"/>
          <p:cNvSpPr/>
          <p:nvPr/>
        </p:nvSpPr>
        <p:spPr>
          <a:xfrm>
            <a:off x="870278" y="2841050"/>
            <a:ext cx="1403400" cy="2334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solidFill>
                  <a:srgbClr val="FFFFFF"/>
                </a:solidFill>
              </a:rPr>
              <a:t>Preprocessing</a:t>
            </a:r>
            <a:endParaRPr>
              <a:solidFill>
                <a:srgbClr val="FFFFFF"/>
              </a:solidFill>
            </a:endParaRPr>
          </a:p>
        </p:txBody>
      </p:sp>
      <p:sp>
        <p:nvSpPr>
          <p:cNvPr id="358" name="Google Shape;358;p39"/>
          <p:cNvSpPr/>
          <p:nvPr/>
        </p:nvSpPr>
        <p:spPr>
          <a:xfrm>
            <a:off x="1492090" y="4585738"/>
            <a:ext cx="159600" cy="4134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1538236" y="3074534"/>
            <a:ext cx="67500" cy="144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870225" y="3218851"/>
            <a:ext cx="1403400" cy="2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Cleaning process</a:t>
            </a:r>
            <a:endParaRPr sz="1000"/>
          </a:p>
        </p:txBody>
      </p:sp>
      <p:sp>
        <p:nvSpPr>
          <p:cNvPr id="361" name="Google Shape;361;p39"/>
          <p:cNvSpPr/>
          <p:nvPr/>
        </p:nvSpPr>
        <p:spPr>
          <a:xfrm>
            <a:off x="1538236" y="3452335"/>
            <a:ext cx="67500" cy="144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870225" y="3596652"/>
            <a:ext cx="1403400" cy="2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Split word into sentences</a:t>
            </a:r>
            <a:endParaRPr sz="1000"/>
          </a:p>
        </p:txBody>
      </p:sp>
      <p:sp>
        <p:nvSpPr>
          <p:cNvPr id="363" name="Google Shape;363;p39"/>
          <p:cNvSpPr/>
          <p:nvPr/>
        </p:nvSpPr>
        <p:spPr>
          <a:xfrm>
            <a:off x="1538236" y="3830122"/>
            <a:ext cx="67500" cy="144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870225" y="3974440"/>
            <a:ext cx="1403400" cy="2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Word normalization</a:t>
            </a:r>
            <a:endParaRPr sz="1000"/>
          </a:p>
        </p:txBody>
      </p:sp>
      <p:sp>
        <p:nvSpPr>
          <p:cNvPr id="365" name="Google Shape;365;p39"/>
          <p:cNvSpPr/>
          <p:nvPr/>
        </p:nvSpPr>
        <p:spPr>
          <a:xfrm>
            <a:off x="1538236" y="4207923"/>
            <a:ext cx="67500" cy="144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870225" y="4352241"/>
            <a:ext cx="1403400" cy="2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t>Stop word removal</a:t>
            </a:r>
            <a:endParaRPr sz="900"/>
          </a:p>
        </p:txBody>
      </p:sp>
      <p:sp>
        <p:nvSpPr>
          <p:cNvPr id="367" name="Google Shape;367;p39"/>
          <p:cNvSpPr/>
          <p:nvPr/>
        </p:nvSpPr>
        <p:spPr>
          <a:xfrm>
            <a:off x="3336151" y="3083767"/>
            <a:ext cx="4811700" cy="334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900"/>
              <a:t>텍스트 중 노이즈를 제거하다</a:t>
            </a:r>
            <a:r>
              <a:rPr lang="ja" sz="900"/>
              <a:t>　== &gt;　</a:t>
            </a:r>
            <a:r>
              <a:rPr lang="ja" sz="900" strike="sngStrike"/>
              <a:t>&lt;h1&gt;</a:t>
            </a:r>
            <a:r>
              <a:rPr lang="ja" sz="900"/>
              <a:t>FX news usd jpy</a:t>
            </a:r>
            <a:r>
              <a:rPr lang="ja" sz="900" strike="sngStrike"/>
              <a:t>&lt;/h1&gt;</a:t>
            </a:r>
            <a:endParaRPr sz="900" strike="sngStrike"/>
          </a:p>
        </p:txBody>
      </p:sp>
      <p:sp>
        <p:nvSpPr>
          <p:cNvPr id="368" name="Google Shape;368;p39"/>
          <p:cNvSpPr/>
          <p:nvPr/>
        </p:nvSpPr>
        <p:spPr>
          <a:xfrm>
            <a:off x="3336151" y="3549179"/>
            <a:ext cx="4811700" cy="33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I will go to sea today</a:t>
            </a:r>
            <a:r>
              <a:rPr lang="ja" sz="900"/>
              <a:t>　 == &gt;　I　/　will　/　go　/　to　/　sea　/　today</a:t>
            </a:r>
            <a:endParaRPr sz="900"/>
          </a:p>
        </p:txBody>
      </p:sp>
      <p:sp>
        <p:nvSpPr>
          <p:cNvPr id="369" name="Google Shape;369;p39"/>
          <p:cNvSpPr/>
          <p:nvPr/>
        </p:nvSpPr>
        <p:spPr>
          <a:xfrm>
            <a:off x="3336151" y="4000405"/>
            <a:ext cx="4811700" cy="33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문자종의 통일대문자 소문자 변환을 하다</a:t>
            </a:r>
            <a:r>
              <a:rPr lang="ja" sz="900"/>
              <a:t>　== &gt;　Apple　→　apple</a:t>
            </a:r>
            <a:endParaRPr sz="900"/>
          </a:p>
        </p:txBody>
      </p:sp>
      <p:sp>
        <p:nvSpPr>
          <p:cNvPr id="370" name="Google Shape;370;p39"/>
          <p:cNvSpPr/>
          <p:nvPr/>
        </p:nvSpPr>
        <p:spPr>
          <a:xfrm>
            <a:off x="3336151" y="4451631"/>
            <a:ext cx="4811700" cy="33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태스크를 풀기 위해 도움이 되지 않는다고 생각되는 단어를 제거한다.</a:t>
            </a:r>
            <a:endParaRPr sz="900"/>
          </a:p>
        </p:txBody>
      </p:sp>
      <p:sp>
        <p:nvSpPr>
          <p:cNvPr id="371" name="Google Shape;371;p39"/>
          <p:cNvSpPr/>
          <p:nvPr/>
        </p:nvSpPr>
        <p:spPr>
          <a:xfrm rot="5169915">
            <a:off x="2722091" y="2724051"/>
            <a:ext cx="165972" cy="1054301"/>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rot="5400000">
            <a:off x="2722066" y="3186493"/>
            <a:ext cx="165900" cy="10539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rot="5630085">
            <a:off x="2722130" y="3596931"/>
            <a:ext cx="165972" cy="1054214"/>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rot="5630085">
            <a:off x="2726268" y="4002776"/>
            <a:ext cx="165972" cy="1054214"/>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txBox="1"/>
          <p:nvPr/>
        </p:nvSpPr>
        <p:spPr>
          <a:xfrm>
            <a:off x="7549000" y="4864475"/>
            <a:ext cx="1594800" cy="27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ja" sz="600" u="sng">
                <a:solidFill>
                  <a:schemeClr val="hlink"/>
                </a:solidFill>
                <a:hlinkClick r:id="rId3"/>
              </a:rPr>
              <a:t>自然言語前処理</a:t>
            </a:r>
            <a:r>
              <a:rPr lang="ja" sz="600"/>
              <a:t>(</a:t>
            </a:r>
            <a:r>
              <a:rPr lang="ja" sz="600">
                <a:latin typeface="Lato"/>
                <a:ea typeface="Lato"/>
                <a:cs typeface="Lato"/>
                <a:sym typeface="Lato"/>
              </a:rPr>
              <a:t>2017) 자연 언어전처리</a:t>
            </a:r>
            <a:endParaRPr sz="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선행연구</a:t>
            </a:r>
            <a:endParaRPr>
              <a:solidFill>
                <a:srgbClr val="999999"/>
              </a:solidFill>
            </a:endParaRPr>
          </a:p>
        </p:txBody>
      </p:sp>
      <p:sp>
        <p:nvSpPr>
          <p:cNvPr id="381" name="Google Shape;381;p40"/>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Bag of words</a:t>
            </a:r>
            <a:endParaRPr sz="1800">
              <a:solidFill>
                <a:srgbClr val="000000"/>
              </a:solidFill>
              <a:latin typeface="Arial"/>
              <a:ea typeface="Arial"/>
              <a:cs typeface="Arial"/>
              <a:sym typeface="Arial"/>
            </a:endParaRPr>
          </a:p>
          <a:p>
            <a:pPr indent="0" lvl="0" marL="0" rtl="0" algn="ctr">
              <a:lnSpc>
                <a:spcPct val="100000"/>
              </a:lnSpc>
              <a:spcBef>
                <a:spcPts val="1600"/>
              </a:spcBef>
              <a:spcAft>
                <a:spcPts val="0"/>
              </a:spcAft>
              <a:buNone/>
            </a:pPr>
            <a:r>
              <a:t/>
            </a:r>
            <a:endParaRPr sz="1200">
              <a:solidFill>
                <a:srgbClr val="000000"/>
              </a:solidFill>
              <a:latin typeface="Arial"/>
              <a:ea typeface="Arial"/>
              <a:cs typeface="Arial"/>
              <a:sym typeface="Arial"/>
            </a:endParaRPr>
          </a:p>
          <a:p>
            <a:pPr indent="0" lvl="0" marL="0" rtl="0" algn="ctr">
              <a:lnSpc>
                <a:spcPct val="100000"/>
              </a:lnSpc>
              <a:spcBef>
                <a:spcPts val="1600"/>
              </a:spcBef>
              <a:spcAft>
                <a:spcPts val="0"/>
              </a:spcAft>
              <a:buNone/>
            </a:pPr>
            <a:r>
              <a:t/>
            </a:r>
            <a:endParaRPr sz="1200">
              <a:solidFill>
                <a:srgbClr val="000000"/>
              </a:solidFill>
              <a:latin typeface="Arial"/>
              <a:ea typeface="Arial"/>
              <a:cs typeface="Arial"/>
              <a:sym typeface="Arial"/>
            </a:endParaRPr>
          </a:p>
          <a:p>
            <a:pPr indent="0" lvl="0" marL="0" rtl="0" algn="ctr">
              <a:lnSpc>
                <a:spcPct val="100000"/>
              </a:lnSpc>
              <a:spcBef>
                <a:spcPts val="1600"/>
              </a:spcBef>
              <a:spcAft>
                <a:spcPts val="0"/>
              </a:spcAft>
              <a:buNone/>
            </a:pPr>
            <a:r>
              <a:t/>
            </a:r>
            <a:endParaRPr sz="1200">
              <a:solidFill>
                <a:srgbClr val="000000"/>
              </a:solidFill>
              <a:latin typeface="Arial"/>
              <a:ea typeface="Arial"/>
              <a:cs typeface="Arial"/>
              <a:sym typeface="Arial"/>
            </a:endParaRPr>
          </a:p>
          <a:p>
            <a:pPr indent="0" lvl="0" marL="0" rtl="0" algn="ctr">
              <a:lnSpc>
                <a:spcPct val="100000"/>
              </a:lnSpc>
              <a:spcBef>
                <a:spcPts val="1600"/>
              </a:spcBef>
              <a:spcAft>
                <a:spcPts val="0"/>
              </a:spcAft>
              <a:buNone/>
            </a:pPr>
            <a:r>
              <a:t/>
            </a:r>
            <a:endParaRPr sz="1200">
              <a:solidFill>
                <a:srgbClr val="000000"/>
              </a:solidFill>
              <a:latin typeface="Arial"/>
              <a:ea typeface="Arial"/>
              <a:cs typeface="Arial"/>
              <a:sym typeface="Arial"/>
            </a:endParaRPr>
          </a:p>
          <a:p>
            <a:pPr indent="0" lvl="0" marL="0" rtl="0" algn="ctr">
              <a:lnSpc>
                <a:spcPct val="100000"/>
              </a:lnSpc>
              <a:spcBef>
                <a:spcPts val="1600"/>
              </a:spcBef>
              <a:spcAft>
                <a:spcPts val="0"/>
              </a:spcAft>
              <a:buNone/>
            </a:pPr>
            <a:r>
              <a:t/>
            </a:r>
            <a:endParaRPr sz="900">
              <a:solidFill>
                <a:srgbClr val="000000"/>
              </a:solidFill>
              <a:latin typeface="Arial"/>
              <a:ea typeface="Arial"/>
              <a:cs typeface="Arial"/>
              <a:sym typeface="Arial"/>
            </a:endParaRPr>
          </a:p>
          <a:p>
            <a:pPr indent="0" lvl="0" marL="0" rtl="0" algn="ctr">
              <a:lnSpc>
                <a:spcPct val="100000"/>
              </a:lnSpc>
              <a:spcBef>
                <a:spcPts val="1600"/>
              </a:spcBef>
              <a:spcAft>
                <a:spcPts val="1600"/>
              </a:spcAft>
              <a:buNone/>
            </a:pPr>
            <a:r>
              <a:rPr lang="ja" sz="600">
                <a:solidFill>
                  <a:srgbClr val="000000"/>
                </a:solidFill>
                <a:latin typeface="Arial"/>
                <a:ea typeface="Arial"/>
                <a:cs typeface="Arial"/>
                <a:sym typeface="Arial"/>
              </a:rPr>
              <a:t>&amp;biw=1440&amp;bih=789</a:t>
            </a:r>
            <a:endParaRPr sz="600">
              <a:solidFill>
                <a:srgbClr val="000000"/>
              </a:solidFill>
              <a:latin typeface="Arial"/>
              <a:ea typeface="Arial"/>
              <a:cs typeface="Arial"/>
              <a:sym typeface="Arial"/>
            </a:endParaRPr>
          </a:p>
        </p:txBody>
      </p:sp>
      <p:pic>
        <p:nvPicPr>
          <p:cNvPr id="382" name="Google Shape;382;p40"/>
          <p:cNvPicPr preferRelativeResize="0"/>
          <p:nvPr/>
        </p:nvPicPr>
        <p:blipFill rotWithShape="1">
          <a:blip r:embed="rId3">
            <a:alphaModFix/>
          </a:blip>
          <a:srcRect b="48440" l="0" r="11902" t="0"/>
          <a:stretch/>
        </p:blipFill>
        <p:spPr>
          <a:xfrm>
            <a:off x="790775" y="2657525"/>
            <a:ext cx="5773070" cy="2041994"/>
          </a:xfrm>
          <a:prstGeom prst="rect">
            <a:avLst/>
          </a:prstGeom>
          <a:noFill/>
          <a:ln>
            <a:noFill/>
          </a:ln>
        </p:spPr>
      </p:pic>
      <p:sp>
        <p:nvSpPr>
          <p:cNvPr id="383" name="Google Shape;383;p40"/>
          <p:cNvSpPr/>
          <p:nvPr/>
        </p:nvSpPr>
        <p:spPr>
          <a:xfrm>
            <a:off x="2988002" y="3694696"/>
            <a:ext cx="233100" cy="2694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3841005" y="3694696"/>
            <a:ext cx="233100" cy="2694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4694009" y="3694696"/>
            <a:ext cx="233100" cy="2694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5562229" y="3694696"/>
            <a:ext cx="233100" cy="2694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7232819" y="3734125"/>
            <a:ext cx="233100" cy="190800"/>
          </a:xfrm>
          <a:prstGeom prst="mathEqual">
            <a:avLst>
              <a:gd fmla="val 23520" name="adj1"/>
              <a:gd fmla="val 1176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7293202" y="2657525"/>
            <a:ext cx="1387800" cy="269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Bag of words</a:t>
            </a:r>
            <a:endParaRPr/>
          </a:p>
        </p:txBody>
      </p:sp>
      <p:sp>
        <p:nvSpPr>
          <p:cNvPr id="389" name="Google Shape;389;p40"/>
          <p:cNvSpPr/>
          <p:nvPr/>
        </p:nvSpPr>
        <p:spPr>
          <a:xfrm>
            <a:off x="7596999" y="3211611"/>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390" name="Google Shape;390;p40"/>
          <p:cNvSpPr/>
          <p:nvPr/>
        </p:nvSpPr>
        <p:spPr>
          <a:xfrm>
            <a:off x="7596999" y="3402300"/>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391" name="Google Shape;391;p40"/>
          <p:cNvSpPr/>
          <p:nvPr/>
        </p:nvSpPr>
        <p:spPr>
          <a:xfrm>
            <a:off x="7596999" y="3583177"/>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392" name="Google Shape;392;p40"/>
          <p:cNvSpPr/>
          <p:nvPr/>
        </p:nvSpPr>
        <p:spPr>
          <a:xfrm>
            <a:off x="7596999" y="3773881"/>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393" name="Google Shape;393;p40"/>
          <p:cNvSpPr/>
          <p:nvPr/>
        </p:nvSpPr>
        <p:spPr>
          <a:xfrm>
            <a:off x="7596999" y="3964571"/>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394" name="Google Shape;394;p40"/>
          <p:cNvSpPr/>
          <p:nvPr/>
        </p:nvSpPr>
        <p:spPr>
          <a:xfrm>
            <a:off x="7596999" y="4145463"/>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395" name="Google Shape;395;p40"/>
          <p:cNvSpPr/>
          <p:nvPr/>
        </p:nvSpPr>
        <p:spPr>
          <a:xfrm>
            <a:off x="7596999" y="4345949"/>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396" name="Google Shape;396;p40"/>
          <p:cNvSpPr/>
          <p:nvPr/>
        </p:nvSpPr>
        <p:spPr>
          <a:xfrm>
            <a:off x="7596999" y="4546436"/>
            <a:ext cx="780300" cy="190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397" name="Google Shape;397;p40"/>
          <p:cNvSpPr/>
          <p:nvPr/>
        </p:nvSpPr>
        <p:spPr>
          <a:xfrm>
            <a:off x="6257704" y="3734125"/>
            <a:ext cx="1035600" cy="1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t>・・・</a:t>
            </a:r>
            <a:endParaRPr sz="1800"/>
          </a:p>
        </p:txBody>
      </p:sp>
      <p:sp>
        <p:nvSpPr>
          <p:cNvPr id="398" name="Google Shape;398;p40"/>
          <p:cNvSpPr txBox="1"/>
          <p:nvPr/>
        </p:nvSpPr>
        <p:spPr>
          <a:xfrm>
            <a:off x="7938000" y="4811625"/>
            <a:ext cx="1206000" cy="27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ja" sz="600" u="sng">
                <a:solidFill>
                  <a:schemeClr val="hlink"/>
                </a:solidFill>
                <a:hlinkClick r:id="rId4"/>
              </a:rPr>
              <a:t>Bag of wordについて</a:t>
            </a:r>
            <a:r>
              <a:rPr lang="ja" sz="600"/>
              <a:t>(</a:t>
            </a:r>
            <a:r>
              <a:rPr lang="ja" sz="600">
                <a:latin typeface="Lato"/>
                <a:ea typeface="Lato"/>
                <a:cs typeface="Lato"/>
                <a:sym typeface="Lato"/>
              </a:rPr>
              <a:t>2018) Bag of word에 대해</a:t>
            </a:r>
            <a:endParaRPr sz="6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문</a:t>
            </a:r>
            <a:r>
              <a:rPr lang="ja"/>
              <a:t>제해결방법</a:t>
            </a:r>
            <a:endParaRPr/>
          </a:p>
        </p:txBody>
      </p:sp>
      <p:sp>
        <p:nvSpPr>
          <p:cNvPr id="404" name="Google Shape;404;p41"/>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000000"/>
                </a:solidFill>
              </a:rPr>
              <a:t>１．단기, 중기, 장기이동평균을 LSTM 현식으로 데이터 전처리를 한다.</a:t>
            </a:r>
            <a:endParaRPr sz="1400">
              <a:solidFill>
                <a:srgbClr val="000000"/>
              </a:solidFill>
            </a:endParaRPr>
          </a:p>
          <a:p>
            <a:pPr indent="0" lvl="0" marL="0" rtl="0" algn="l">
              <a:spcBef>
                <a:spcPts val="1600"/>
              </a:spcBef>
              <a:spcAft>
                <a:spcPts val="0"/>
              </a:spcAft>
              <a:buNone/>
            </a:pPr>
            <a:r>
              <a:rPr lang="ja" sz="1400">
                <a:solidFill>
                  <a:srgbClr val="000000"/>
                </a:solidFill>
              </a:rPr>
              <a:t>２．웹에서 FX에 관한 뉴스를 추출하고 자연언어처리를 한다.</a:t>
            </a:r>
            <a:endParaRPr sz="1400">
              <a:solidFill>
                <a:srgbClr val="000000"/>
              </a:solidFill>
            </a:endParaRPr>
          </a:p>
          <a:p>
            <a:pPr indent="0" lvl="0" marL="0" rtl="0" algn="l">
              <a:spcBef>
                <a:spcPts val="1600"/>
              </a:spcBef>
              <a:spcAft>
                <a:spcPts val="0"/>
              </a:spcAft>
              <a:buNone/>
            </a:pPr>
            <a:r>
              <a:rPr lang="ja" sz="1400">
                <a:solidFill>
                  <a:srgbClr val="000000"/>
                </a:solidFill>
              </a:rPr>
              <a:t>３．２에서 FX에 관한 중요한 단어를 취득한다.</a:t>
            </a:r>
            <a:endParaRPr sz="1400">
              <a:solidFill>
                <a:srgbClr val="000000"/>
              </a:solidFill>
            </a:endParaRPr>
          </a:p>
          <a:p>
            <a:pPr indent="0" lvl="0" marL="0" rtl="0" algn="l">
              <a:spcBef>
                <a:spcPts val="1600"/>
              </a:spcBef>
              <a:spcAft>
                <a:spcPts val="0"/>
              </a:spcAft>
              <a:buNone/>
            </a:pPr>
            <a:r>
              <a:rPr lang="ja" sz="1400">
                <a:solidFill>
                  <a:srgbClr val="000000"/>
                </a:solidFill>
              </a:rPr>
              <a:t>４</a:t>
            </a:r>
            <a:r>
              <a:rPr lang="ja" sz="1400">
                <a:solidFill>
                  <a:srgbClr val="000000"/>
                </a:solidFill>
              </a:rPr>
              <a:t>．Donald Trump Tweet중에서 (3)로 취득한 FX용어가 포함되고 있는 Tweet을 선택하고 자연언어처리를 한다. Tweet이 긍정적인지 부정적인지를 조사하고, 기계학습의 Target으로 한다.</a:t>
            </a:r>
            <a:endParaRPr sz="1400">
              <a:solidFill>
                <a:srgbClr val="000000"/>
              </a:solidFill>
            </a:endParaRPr>
          </a:p>
          <a:p>
            <a:pPr indent="0" lvl="0" marL="0" rtl="0" algn="l">
              <a:spcBef>
                <a:spcPts val="1600"/>
              </a:spcBef>
              <a:spcAft>
                <a:spcPts val="0"/>
              </a:spcAft>
              <a:buNone/>
            </a:pPr>
            <a:r>
              <a:rPr lang="ja" sz="1400">
                <a:solidFill>
                  <a:srgbClr val="000000"/>
                </a:solidFill>
              </a:rPr>
              <a:t>５．실제로 Deep Learning LSTM모델을 사용하고 기계학습을 한다.</a:t>
            </a:r>
            <a:endParaRPr sz="1400">
              <a:solidFill>
                <a:srgbClr val="000000"/>
              </a:solidFill>
            </a:endParaRPr>
          </a:p>
          <a:p>
            <a:pPr indent="0" lvl="0" marL="0" rtl="0" algn="l">
              <a:spcBef>
                <a:spcPts val="1600"/>
              </a:spcBef>
              <a:spcAft>
                <a:spcPts val="1600"/>
              </a:spcAft>
              <a:buNone/>
            </a:pPr>
            <a:r>
              <a:rPr lang="ja" sz="1400">
                <a:solidFill>
                  <a:srgbClr val="000000"/>
                </a:solidFill>
              </a:rPr>
              <a:t>６．일반적인 Deep Learning LSTM모델과 이번의 모델과 비교를 한다.</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프로젝</a:t>
            </a:r>
            <a:r>
              <a:rPr lang="ja"/>
              <a:t>트 동기 및 배경</a:t>
            </a:r>
            <a:endParaRPr/>
          </a:p>
        </p:txBody>
      </p:sp>
      <p:sp>
        <p:nvSpPr>
          <p:cNvPr id="100" name="Google Shape;100;p15"/>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endParaRPr>
          </a:p>
          <a:p>
            <a:pPr indent="0" lvl="0" marL="0" rtl="0" algn="ctr">
              <a:spcBef>
                <a:spcPts val="1600"/>
              </a:spcBef>
              <a:spcAft>
                <a:spcPts val="0"/>
              </a:spcAft>
              <a:buNone/>
            </a:pPr>
            <a:r>
              <a:rPr lang="ja" sz="1400">
                <a:solidFill>
                  <a:srgbClr val="000000"/>
                </a:solidFill>
              </a:rPr>
              <a:t>오늘날, 세계의 금융시장은 현대경제에 막대한 영향을 미치고 있다. 다양한 시장에서 매일 수 조 달러의 금융 상품이 거래되고 있다. 외국외환시장(FX)도 예외가 아니다.  모든 transaction은 시간과 함께 변동하는 통가의 환율rate를 형성한다.  매일의 거래 중 고액 거래를 고려하여 </a:t>
            </a:r>
            <a:r>
              <a:rPr lang="ja" sz="1400" u="sng">
                <a:solidFill>
                  <a:srgbClr val="000000"/>
                </a:solidFill>
              </a:rPr>
              <a:t>이것들의 rate 변동을 예측할 수 있다면 막대한 이익을 얻을 수 있다.</a:t>
            </a:r>
            <a:endParaRPr sz="1400" u="sng">
              <a:solidFill>
                <a:srgbClr val="000000"/>
              </a:solidFill>
            </a:endParaRPr>
          </a:p>
          <a:p>
            <a:pPr indent="0" lvl="0" marL="0" rtl="0" algn="l">
              <a:spcBef>
                <a:spcPts val="1600"/>
              </a:spcBef>
              <a:spcAft>
                <a:spcPts val="1600"/>
              </a:spcAft>
              <a:buNone/>
            </a:pPr>
            <a:r>
              <a:rPr b="1" lang="ja" sz="1400">
                <a:solidFill>
                  <a:srgbClr val="FF0000"/>
                </a:solidFill>
              </a:rPr>
              <a:t>다</a:t>
            </a:r>
            <a:r>
              <a:rPr b="1" lang="ja" sz="1400">
                <a:solidFill>
                  <a:srgbClr val="FF0000"/>
                </a:solidFill>
              </a:rPr>
              <a:t>른 FX예측논문에서는 NLP를 고려하고 있지 않다.</a:t>
            </a:r>
            <a:r>
              <a:rPr lang="ja" sz="1400">
                <a:solidFill>
                  <a:srgbClr val="000000"/>
                </a:solidFill>
              </a:rPr>
              <a:t> 이번 기회 </a:t>
            </a:r>
            <a:r>
              <a:rPr lang="ja" sz="1400">
                <a:solidFill>
                  <a:srgbClr val="000000"/>
                </a:solidFill>
                <a:highlight>
                  <a:srgbClr val="FFFF00"/>
                </a:highlight>
              </a:rPr>
              <a:t>처음으로 LSTM과 NLP를 합친 새로운 모델을 만든다.</a:t>
            </a:r>
            <a:endParaRPr sz="1400">
              <a:solidFill>
                <a:srgbClr val="000000"/>
              </a:solidFill>
              <a:highlight>
                <a:srgbClr val="FFFF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410" name="Google Shape;410;p42"/>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１．단기, 중기, 장기이동평균을 LSTM 현식으로 데이터 전처리를 한다.</a:t>
            </a:r>
            <a:endParaRPr b="1" sz="1800">
              <a:solidFill>
                <a:srgbClr val="000000"/>
              </a:solidFill>
            </a:endParaRPr>
          </a:p>
          <a:p>
            <a:pPr indent="0" lvl="0" marL="0" rtl="0" algn="ctr">
              <a:spcBef>
                <a:spcPts val="1600"/>
              </a:spcBef>
              <a:spcAft>
                <a:spcPts val="0"/>
              </a:spcAft>
              <a:buNone/>
            </a:pPr>
            <a:r>
              <a:rPr lang="ja" sz="1100">
                <a:solidFill>
                  <a:srgbClr val="000000"/>
                </a:solidFill>
              </a:rPr>
              <a:t>단기선의 경우</a:t>
            </a:r>
            <a:endParaRPr sz="1100">
              <a:solidFill>
                <a:srgbClr val="000000"/>
              </a:solidFill>
            </a:endParaRPr>
          </a:p>
          <a:p>
            <a:pPr indent="0" lvl="0" marL="0" rtl="0" algn="ctr">
              <a:spcBef>
                <a:spcPts val="1600"/>
              </a:spcBef>
              <a:spcAft>
                <a:spcPts val="0"/>
              </a:spcAft>
              <a:buNone/>
            </a:pPr>
            <a:r>
              <a:t/>
            </a:r>
            <a:endParaRPr sz="1100">
              <a:solidFill>
                <a:srgbClr val="000000"/>
              </a:solidFill>
            </a:endParaRPr>
          </a:p>
          <a:p>
            <a:pPr indent="0" lvl="0" marL="0" rtl="0" algn="ctr">
              <a:spcBef>
                <a:spcPts val="1600"/>
              </a:spcBef>
              <a:spcAft>
                <a:spcPts val="0"/>
              </a:spcAft>
              <a:buNone/>
            </a:pPr>
            <a:r>
              <a:rPr b="1" lang="ja" sz="1800">
                <a:solidFill>
                  <a:srgbClr val="000000"/>
                </a:solidFill>
              </a:rPr>
              <a:t>1      2      3      4      5      6      7      8      9      …</a:t>
            </a:r>
            <a:endParaRPr b="1" sz="1800">
              <a:solidFill>
                <a:srgbClr val="000000"/>
              </a:solidFill>
            </a:endParaRPr>
          </a:p>
          <a:p>
            <a:pPr indent="0" lvl="0" marL="0" rtl="0" algn="ctr">
              <a:spcBef>
                <a:spcPts val="1600"/>
              </a:spcBef>
              <a:spcAft>
                <a:spcPts val="0"/>
              </a:spcAft>
              <a:buNone/>
            </a:pPr>
            <a:r>
              <a:t/>
            </a:r>
            <a:endParaRPr b="1" sz="1800">
              <a:solidFill>
                <a:srgbClr val="000000"/>
              </a:solidFill>
            </a:endParaRPr>
          </a:p>
          <a:p>
            <a:pPr indent="0" lvl="0" marL="0" rtl="0" algn="ctr">
              <a:spcBef>
                <a:spcPts val="1600"/>
              </a:spcBef>
              <a:spcAft>
                <a:spcPts val="1600"/>
              </a:spcAft>
              <a:buNone/>
            </a:pPr>
            <a:r>
              <a:rPr b="1" lang="ja" sz="1800">
                <a:solidFill>
                  <a:srgbClr val="000000"/>
                </a:solidFill>
              </a:rPr>
              <a:t>shape=(TotalNum, LSTMNum,ColumnNum)</a:t>
            </a:r>
            <a:endParaRPr b="1" sz="1800">
              <a:solidFill>
                <a:srgbClr val="000000"/>
              </a:solidFill>
            </a:endParaRPr>
          </a:p>
        </p:txBody>
      </p:sp>
      <p:sp>
        <p:nvSpPr>
          <p:cNvPr id="411" name="Google Shape;411;p42"/>
          <p:cNvSpPr/>
          <p:nvPr/>
        </p:nvSpPr>
        <p:spPr>
          <a:xfrm>
            <a:off x="2574125" y="3244375"/>
            <a:ext cx="1918200" cy="733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3018025" y="3366625"/>
            <a:ext cx="1860000" cy="48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3452525" y="3478375"/>
            <a:ext cx="1860000" cy="265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3"/>
          <p:cNvSpPr/>
          <p:nvPr/>
        </p:nvSpPr>
        <p:spPr>
          <a:xfrm>
            <a:off x="2366502" y="3089388"/>
            <a:ext cx="58800" cy="132600"/>
          </a:xfrm>
          <a:prstGeom prst="rect">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420" name="Google Shape;420;p43"/>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２．웹에서 FX에 관한 뉴스를 추출하고 자연언어처리를 한다.</a:t>
            </a:r>
            <a:endParaRPr b="1" sz="1800">
              <a:solidFill>
                <a:srgbClr val="000000"/>
              </a:solidFill>
            </a:endParaRPr>
          </a:p>
          <a:p>
            <a:pPr indent="0" lvl="0" marL="0" rtl="0" algn="ctr">
              <a:spcBef>
                <a:spcPts val="1600"/>
              </a:spcBef>
              <a:spcAft>
                <a:spcPts val="1600"/>
              </a:spcAft>
              <a:buNone/>
            </a:pPr>
            <a:r>
              <a:t/>
            </a:r>
            <a:endParaRPr b="1" sz="1400">
              <a:solidFill>
                <a:srgbClr val="000000"/>
              </a:solidFill>
            </a:endParaRPr>
          </a:p>
        </p:txBody>
      </p:sp>
      <p:sp>
        <p:nvSpPr>
          <p:cNvPr id="421" name="Google Shape;421;p43"/>
          <p:cNvSpPr/>
          <p:nvPr/>
        </p:nvSpPr>
        <p:spPr>
          <a:xfrm>
            <a:off x="1782946" y="3200200"/>
            <a:ext cx="1226700" cy="214800"/>
          </a:xfrm>
          <a:prstGeom prst="roundRect">
            <a:avLst>
              <a:gd fmla="val 16667" name="adj"/>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rgbClr val="FFFFFF"/>
                </a:solidFill>
              </a:rPr>
              <a:t>Preprocessing</a:t>
            </a:r>
            <a:endParaRPr sz="1200">
              <a:solidFill>
                <a:srgbClr val="FFFFFF"/>
              </a:solidFill>
            </a:endParaRPr>
          </a:p>
        </p:txBody>
      </p:sp>
      <p:sp>
        <p:nvSpPr>
          <p:cNvPr id="422" name="Google Shape;422;p43"/>
          <p:cNvSpPr/>
          <p:nvPr/>
        </p:nvSpPr>
        <p:spPr>
          <a:xfrm>
            <a:off x="2326175" y="4805100"/>
            <a:ext cx="139800" cy="380700"/>
          </a:xfrm>
          <a:prstGeom prst="down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2366490" y="3414977"/>
            <a:ext cx="58800" cy="132600"/>
          </a:xfrm>
          <a:prstGeom prst="rect">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1782900" y="3547731"/>
            <a:ext cx="12267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Cleaning process</a:t>
            </a:r>
            <a:endParaRPr sz="1000"/>
          </a:p>
        </p:txBody>
      </p:sp>
      <p:sp>
        <p:nvSpPr>
          <p:cNvPr id="425" name="Google Shape;425;p43"/>
          <p:cNvSpPr/>
          <p:nvPr/>
        </p:nvSpPr>
        <p:spPr>
          <a:xfrm>
            <a:off x="2366490" y="3762507"/>
            <a:ext cx="58800" cy="132600"/>
          </a:xfrm>
          <a:prstGeom prst="rect">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1782900" y="3895262"/>
            <a:ext cx="12267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split word into sentences</a:t>
            </a:r>
            <a:endParaRPr sz="1000"/>
          </a:p>
        </p:txBody>
      </p:sp>
      <p:sp>
        <p:nvSpPr>
          <p:cNvPr id="427" name="Google Shape;427;p43"/>
          <p:cNvSpPr/>
          <p:nvPr/>
        </p:nvSpPr>
        <p:spPr>
          <a:xfrm>
            <a:off x="2366490" y="4110026"/>
            <a:ext cx="58800" cy="132600"/>
          </a:xfrm>
          <a:prstGeom prst="rect">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1782900" y="4242780"/>
            <a:ext cx="12267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Word normalization</a:t>
            </a:r>
            <a:endParaRPr sz="1000"/>
          </a:p>
        </p:txBody>
      </p:sp>
      <p:sp>
        <p:nvSpPr>
          <p:cNvPr id="429" name="Google Shape;429;p43"/>
          <p:cNvSpPr/>
          <p:nvPr/>
        </p:nvSpPr>
        <p:spPr>
          <a:xfrm>
            <a:off x="2366490" y="4457556"/>
            <a:ext cx="58800" cy="132600"/>
          </a:xfrm>
          <a:prstGeom prst="rect">
            <a:avLst/>
          </a:prstGeom>
          <a:solidFill>
            <a:srgbClr val="93C47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1782900" y="4590311"/>
            <a:ext cx="12267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t>Stop word remove</a:t>
            </a:r>
            <a:endParaRPr sz="900"/>
          </a:p>
        </p:txBody>
      </p:sp>
      <p:sp>
        <p:nvSpPr>
          <p:cNvPr id="431" name="Google Shape;431;p43"/>
          <p:cNvSpPr/>
          <p:nvPr/>
        </p:nvSpPr>
        <p:spPr>
          <a:xfrm>
            <a:off x="3937188" y="3423470"/>
            <a:ext cx="4203300" cy="307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900"/>
              <a:t>텍스트 중 노이즈를 제거하다　== &gt;　</a:t>
            </a:r>
            <a:r>
              <a:rPr lang="ja" sz="900" strike="sngStrike"/>
              <a:t>&lt;h1&gt;</a:t>
            </a:r>
            <a:r>
              <a:rPr lang="ja" sz="900"/>
              <a:t>FX news usd jpy</a:t>
            </a:r>
            <a:r>
              <a:rPr lang="ja" sz="900" strike="sngStrike"/>
              <a:t>&lt;/h1&gt;</a:t>
            </a:r>
            <a:endParaRPr sz="900" strike="sngStrike"/>
          </a:p>
        </p:txBody>
      </p:sp>
      <p:sp>
        <p:nvSpPr>
          <p:cNvPr id="432" name="Google Shape;432;p43"/>
          <p:cNvSpPr/>
          <p:nvPr/>
        </p:nvSpPr>
        <p:spPr>
          <a:xfrm>
            <a:off x="3937188" y="3851593"/>
            <a:ext cx="4203300" cy="30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I will go to sea today　 == &gt;　I　/　will　/　go　/　to　/　sea　/　today</a:t>
            </a:r>
            <a:endParaRPr sz="900"/>
          </a:p>
        </p:txBody>
      </p:sp>
      <p:sp>
        <p:nvSpPr>
          <p:cNvPr id="433" name="Google Shape;433;p43"/>
          <p:cNvSpPr/>
          <p:nvPr/>
        </p:nvSpPr>
        <p:spPr>
          <a:xfrm>
            <a:off x="3937188" y="4266665"/>
            <a:ext cx="4203300" cy="30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문자종의 통일대문자 소문자 변환을 하다　== &gt;　Apple　→　apple</a:t>
            </a:r>
            <a:endParaRPr sz="900"/>
          </a:p>
        </p:txBody>
      </p:sp>
      <p:sp>
        <p:nvSpPr>
          <p:cNvPr id="434" name="Google Shape;434;p43"/>
          <p:cNvSpPr/>
          <p:nvPr/>
        </p:nvSpPr>
        <p:spPr>
          <a:xfrm>
            <a:off x="3937188" y="4681738"/>
            <a:ext cx="4203300" cy="30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900"/>
              <a:t>태스크를 풀기 위해 도움이 되지 않는다고 생각되는 단어를 제거한다.</a:t>
            </a:r>
            <a:endParaRPr sz="900"/>
          </a:p>
        </p:txBody>
      </p:sp>
      <p:sp>
        <p:nvSpPr>
          <p:cNvPr id="435" name="Google Shape;435;p43"/>
          <p:cNvSpPr/>
          <p:nvPr/>
        </p:nvSpPr>
        <p:spPr>
          <a:xfrm rot="5176557">
            <a:off x="3396977" y="3116500"/>
            <a:ext cx="152422" cy="921600"/>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rot="5400000">
            <a:off x="3396982" y="3542242"/>
            <a:ext cx="152400" cy="920700"/>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rot="5623443">
            <a:off x="3396809" y="3919643"/>
            <a:ext cx="152422" cy="921509"/>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rot="5623443">
            <a:off x="3400423" y="4292970"/>
            <a:ext cx="152422" cy="921509"/>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txBox="1"/>
          <p:nvPr/>
        </p:nvSpPr>
        <p:spPr>
          <a:xfrm>
            <a:off x="4372325" y="2571750"/>
            <a:ext cx="1846500" cy="69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sz="600"/>
              <a:t>https://www.google.com/search?rlz=1C6GCEA_enKR868KR868&amp;sxsrf=ACYBGNQoU_oqPa3Z2AM7zVFXIAxh8Sy4Ug:1571052415874&amp;q=USD/JPY+news&amp;tbm=nws&amp;source=univ&amp;tbo=u&amp;sa=X&amp;ved=2ahUKEwjAva-p0pvlAhVsHKYKHbE2Ar0Qt8YBKAF6BAgFEA4&amp;biw=1440&amp;bih=789</a:t>
            </a:r>
            <a:endParaRPr sz="600"/>
          </a:p>
          <a:p>
            <a:pPr indent="0" lvl="0" marL="0" rtl="0" algn="l">
              <a:spcBef>
                <a:spcPts val="1600"/>
              </a:spcBef>
              <a:spcAft>
                <a:spcPts val="0"/>
              </a:spcAft>
              <a:buNone/>
            </a:pPr>
            <a:r>
              <a:t/>
            </a:r>
            <a:endParaRPr sz="600">
              <a:latin typeface="Lato"/>
              <a:ea typeface="Lato"/>
              <a:cs typeface="Lato"/>
              <a:sym typeface="Lato"/>
            </a:endParaRPr>
          </a:p>
        </p:txBody>
      </p:sp>
      <p:sp>
        <p:nvSpPr>
          <p:cNvPr id="440" name="Google Shape;440;p43"/>
          <p:cNvSpPr/>
          <p:nvPr/>
        </p:nvSpPr>
        <p:spPr>
          <a:xfrm rot="5400000">
            <a:off x="3436476" y="1952225"/>
            <a:ext cx="152400" cy="1719300"/>
          </a:xfrm>
          <a:prstGeom prst="down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43"/>
          <p:cNvPicPr preferRelativeResize="0"/>
          <p:nvPr/>
        </p:nvPicPr>
        <p:blipFill>
          <a:blip r:embed="rId3">
            <a:alphaModFix/>
          </a:blip>
          <a:stretch>
            <a:fillRect/>
          </a:stretch>
        </p:blipFill>
        <p:spPr>
          <a:xfrm>
            <a:off x="2164552" y="2532275"/>
            <a:ext cx="463484" cy="535200"/>
          </a:xfrm>
          <a:prstGeom prst="rect">
            <a:avLst/>
          </a:prstGeom>
          <a:noFill/>
          <a:ln>
            <a:noFill/>
          </a:ln>
        </p:spPr>
      </p:pic>
      <p:pic>
        <p:nvPicPr>
          <p:cNvPr id="442" name="Google Shape;442;p43"/>
          <p:cNvPicPr preferRelativeResize="0"/>
          <p:nvPr/>
        </p:nvPicPr>
        <p:blipFill>
          <a:blip r:embed="rId4">
            <a:alphaModFix/>
          </a:blip>
          <a:stretch>
            <a:fillRect/>
          </a:stretch>
        </p:blipFill>
        <p:spPr>
          <a:xfrm>
            <a:off x="6218813" y="2571749"/>
            <a:ext cx="763712" cy="69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448" name="Google Shape;448;p44"/>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３．２에서 FX에 관한 중요한 단어를 취득한다.</a:t>
            </a:r>
            <a:endParaRPr b="1" sz="1800">
              <a:solidFill>
                <a:srgbClr val="000000"/>
              </a:solidFill>
            </a:endParaRPr>
          </a:p>
          <a:p>
            <a:pPr indent="0" lvl="0" marL="0" rtl="0" algn="ctr">
              <a:lnSpc>
                <a:spcPct val="100000"/>
              </a:lnSpc>
              <a:spcBef>
                <a:spcPts val="1600"/>
              </a:spcBef>
              <a:spcAft>
                <a:spcPts val="1600"/>
              </a:spcAft>
              <a:buNone/>
            </a:pPr>
            <a:r>
              <a:rPr b="1" lang="ja" sz="1200">
                <a:solidFill>
                  <a:srgbClr val="FF0000"/>
                </a:solidFill>
                <a:latin typeface="Arial"/>
                <a:ea typeface="Arial"/>
                <a:cs typeface="Arial"/>
                <a:sym typeface="Arial"/>
              </a:rPr>
              <a:t>Bag of words</a:t>
            </a:r>
            <a:r>
              <a:rPr lang="ja" sz="1200">
                <a:solidFill>
                  <a:srgbClr val="000000"/>
                </a:solidFill>
                <a:latin typeface="Arial"/>
                <a:ea typeface="Arial"/>
                <a:cs typeface="Arial"/>
                <a:sym typeface="Arial"/>
              </a:rPr>
              <a:t> 기술을 사용하고 잘 쓰이는 </a:t>
            </a:r>
            <a:r>
              <a:rPr lang="ja" sz="1200" u="sng">
                <a:solidFill>
                  <a:srgbClr val="000000"/>
                </a:solidFill>
                <a:latin typeface="Arial"/>
                <a:ea typeface="Arial"/>
                <a:cs typeface="Arial"/>
                <a:sym typeface="Arial"/>
              </a:rPr>
              <a:t>단어list를 작성한다.</a:t>
            </a:r>
            <a:endParaRPr sz="600" u="sng">
              <a:solidFill>
                <a:srgbClr val="000000"/>
              </a:solidFill>
              <a:latin typeface="Arial"/>
              <a:ea typeface="Arial"/>
              <a:cs typeface="Arial"/>
              <a:sym typeface="Arial"/>
            </a:endParaRPr>
          </a:p>
        </p:txBody>
      </p:sp>
      <p:pic>
        <p:nvPicPr>
          <p:cNvPr id="449" name="Google Shape;449;p44"/>
          <p:cNvPicPr preferRelativeResize="0"/>
          <p:nvPr/>
        </p:nvPicPr>
        <p:blipFill rotWithShape="1">
          <a:blip r:embed="rId3">
            <a:alphaModFix/>
          </a:blip>
          <a:srcRect b="48440" l="0" r="11902" t="0"/>
          <a:stretch/>
        </p:blipFill>
        <p:spPr>
          <a:xfrm>
            <a:off x="790775" y="3011275"/>
            <a:ext cx="5358851" cy="1709075"/>
          </a:xfrm>
          <a:prstGeom prst="rect">
            <a:avLst/>
          </a:prstGeom>
          <a:noFill/>
          <a:ln>
            <a:noFill/>
          </a:ln>
        </p:spPr>
      </p:pic>
      <p:sp>
        <p:nvSpPr>
          <p:cNvPr id="450" name="Google Shape;450;p44"/>
          <p:cNvSpPr/>
          <p:nvPr/>
        </p:nvSpPr>
        <p:spPr>
          <a:xfrm>
            <a:off x="2830350" y="3879350"/>
            <a:ext cx="216300" cy="225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3622150" y="3879350"/>
            <a:ext cx="216300" cy="225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4413950" y="3879350"/>
            <a:ext cx="216300" cy="225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5219875" y="3879350"/>
            <a:ext cx="216300" cy="225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6770600" y="3912350"/>
            <a:ext cx="216300" cy="159600"/>
          </a:xfrm>
          <a:prstGeom prst="mathEqual">
            <a:avLst>
              <a:gd fmla="val 23520" name="adj1"/>
              <a:gd fmla="val 1176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6826650" y="3011275"/>
            <a:ext cx="1288200" cy="225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Bag of words</a:t>
            </a:r>
            <a:endParaRPr/>
          </a:p>
        </p:txBody>
      </p:sp>
      <p:sp>
        <p:nvSpPr>
          <p:cNvPr id="456" name="Google Shape;456;p44"/>
          <p:cNvSpPr/>
          <p:nvPr/>
        </p:nvSpPr>
        <p:spPr>
          <a:xfrm>
            <a:off x="7108650" y="34750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457" name="Google Shape;457;p44"/>
          <p:cNvSpPr/>
          <p:nvPr/>
        </p:nvSpPr>
        <p:spPr>
          <a:xfrm>
            <a:off x="7108650" y="36346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458" name="Google Shape;458;p44"/>
          <p:cNvSpPr/>
          <p:nvPr/>
        </p:nvSpPr>
        <p:spPr>
          <a:xfrm>
            <a:off x="7108650" y="3786013"/>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459" name="Google Shape;459;p44"/>
          <p:cNvSpPr/>
          <p:nvPr/>
        </p:nvSpPr>
        <p:spPr>
          <a:xfrm>
            <a:off x="7108650" y="39456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460" name="Google Shape;460;p44"/>
          <p:cNvSpPr/>
          <p:nvPr/>
        </p:nvSpPr>
        <p:spPr>
          <a:xfrm>
            <a:off x="7108650" y="41052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461" name="Google Shape;461;p44"/>
          <p:cNvSpPr/>
          <p:nvPr/>
        </p:nvSpPr>
        <p:spPr>
          <a:xfrm>
            <a:off x="7108650" y="42566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462" name="Google Shape;462;p44"/>
          <p:cNvSpPr/>
          <p:nvPr/>
        </p:nvSpPr>
        <p:spPr>
          <a:xfrm>
            <a:off x="7108650" y="44244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0</a:t>
            </a:r>
            <a:endParaRPr/>
          </a:p>
        </p:txBody>
      </p:sp>
      <p:sp>
        <p:nvSpPr>
          <p:cNvPr id="463" name="Google Shape;463;p44"/>
          <p:cNvSpPr/>
          <p:nvPr/>
        </p:nvSpPr>
        <p:spPr>
          <a:xfrm>
            <a:off x="7108650" y="4592225"/>
            <a:ext cx="724200" cy="159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1</a:t>
            </a:r>
            <a:endParaRPr/>
          </a:p>
        </p:txBody>
      </p:sp>
      <p:sp>
        <p:nvSpPr>
          <p:cNvPr id="464" name="Google Shape;464;p44"/>
          <p:cNvSpPr/>
          <p:nvPr/>
        </p:nvSpPr>
        <p:spPr>
          <a:xfrm>
            <a:off x="5865450" y="3912350"/>
            <a:ext cx="961200" cy="1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470" name="Google Shape;470;p45"/>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ja" sz="1800">
                <a:solidFill>
                  <a:srgbClr val="000000"/>
                </a:solidFill>
              </a:rPr>
              <a:t>４．Donald Trump Tweet중에서 (3)로 취득한 FX용어가 포함되고 있는 Tweet를 선택하고 자연언어처리를 한다. Tweet가 긍정적인지 부정적인지를 조사하고, 기계학습의 Target로 한다.</a:t>
            </a:r>
            <a:endParaRPr b="1" sz="1800">
              <a:solidFill>
                <a:srgbClr val="000000"/>
              </a:solidFill>
              <a:latin typeface="Arial"/>
              <a:ea typeface="Arial"/>
              <a:cs typeface="Arial"/>
              <a:sym typeface="Arial"/>
            </a:endParaRPr>
          </a:p>
        </p:txBody>
      </p:sp>
      <p:pic>
        <p:nvPicPr>
          <p:cNvPr id="471" name="Google Shape;471;p45"/>
          <p:cNvPicPr preferRelativeResize="0"/>
          <p:nvPr/>
        </p:nvPicPr>
        <p:blipFill>
          <a:blip r:embed="rId3">
            <a:alphaModFix/>
          </a:blip>
          <a:stretch>
            <a:fillRect/>
          </a:stretch>
        </p:blipFill>
        <p:spPr>
          <a:xfrm>
            <a:off x="432300" y="3155450"/>
            <a:ext cx="3660425" cy="1512475"/>
          </a:xfrm>
          <a:prstGeom prst="rect">
            <a:avLst/>
          </a:prstGeom>
          <a:noFill/>
          <a:ln>
            <a:noFill/>
          </a:ln>
        </p:spPr>
      </p:pic>
      <p:sp>
        <p:nvSpPr>
          <p:cNvPr id="472" name="Google Shape;472;p45"/>
          <p:cNvSpPr/>
          <p:nvPr/>
        </p:nvSpPr>
        <p:spPr>
          <a:xfrm rot="-1191948">
            <a:off x="99098" y="2904745"/>
            <a:ext cx="976405" cy="325408"/>
          </a:xfrm>
          <a:prstGeom prst="roundRect">
            <a:avLst>
              <a:gd fmla="val 16667" name="adj"/>
            </a:avLst>
          </a:prstGeom>
          <a:solidFill>
            <a:srgbClr val="FF0000"/>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FX Word</a:t>
            </a:r>
            <a:endParaRPr b="1">
              <a:solidFill>
                <a:srgbClr val="FFFFFF"/>
              </a:solidFill>
            </a:endParaRPr>
          </a:p>
        </p:txBody>
      </p:sp>
      <p:sp>
        <p:nvSpPr>
          <p:cNvPr id="473" name="Google Shape;473;p45"/>
          <p:cNvSpPr/>
          <p:nvPr/>
        </p:nvSpPr>
        <p:spPr>
          <a:xfrm>
            <a:off x="4365250" y="3732475"/>
            <a:ext cx="1416600" cy="1719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txBox="1"/>
          <p:nvPr/>
        </p:nvSpPr>
        <p:spPr>
          <a:xfrm>
            <a:off x="4711925" y="3386350"/>
            <a:ext cx="643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200">
                <a:latin typeface="Lato"/>
                <a:ea typeface="Lato"/>
                <a:cs typeface="Lato"/>
                <a:sym typeface="Lato"/>
              </a:rPr>
              <a:t>전처리</a:t>
            </a:r>
            <a:endParaRPr sz="1200">
              <a:latin typeface="Lato"/>
              <a:ea typeface="Lato"/>
              <a:cs typeface="Lato"/>
              <a:sym typeface="Lato"/>
            </a:endParaRPr>
          </a:p>
        </p:txBody>
      </p:sp>
      <p:sp>
        <p:nvSpPr>
          <p:cNvPr id="475" name="Google Shape;475;p45"/>
          <p:cNvSpPr txBox="1"/>
          <p:nvPr/>
        </p:nvSpPr>
        <p:spPr>
          <a:xfrm>
            <a:off x="6137781" y="2965250"/>
            <a:ext cx="23865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200">
                <a:latin typeface="Lato"/>
                <a:ea typeface="Lato"/>
                <a:cs typeface="Lato"/>
                <a:sym typeface="Lato"/>
              </a:rPr>
              <a:t>SentimentIntensityAnalyzer</a:t>
            </a:r>
            <a:endParaRPr sz="1200">
              <a:latin typeface="Lato"/>
              <a:ea typeface="Lato"/>
              <a:cs typeface="Lato"/>
              <a:sym typeface="Lato"/>
            </a:endParaRPr>
          </a:p>
        </p:txBody>
      </p:sp>
      <p:sp>
        <p:nvSpPr>
          <p:cNvPr id="476" name="Google Shape;476;p45"/>
          <p:cNvSpPr/>
          <p:nvPr/>
        </p:nvSpPr>
        <p:spPr>
          <a:xfrm>
            <a:off x="6757382" y="3283919"/>
            <a:ext cx="1209000" cy="315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t>Tweet</a:t>
            </a:r>
            <a:endParaRPr b="1"/>
          </a:p>
        </p:txBody>
      </p:sp>
      <p:sp>
        <p:nvSpPr>
          <p:cNvPr id="477" name="Google Shape;477;p45"/>
          <p:cNvSpPr/>
          <p:nvPr/>
        </p:nvSpPr>
        <p:spPr>
          <a:xfrm rot="7832762">
            <a:off x="6711636" y="3812254"/>
            <a:ext cx="674708" cy="191008"/>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rot="3014795">
            <a:off x="7339751" y="3812627"/>
            <a:ext cx="675075" cy="191019"/>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txBox="1"/>
          <p:nvPr/>
        </p:nvSpPr>
        <p:spPr>
          <a:xfrm>
            <a:off x="6339096" y="3704233"/>
            <a:ext cx="6453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200">
                <a:latin typeface="Lato"/>
                <a:ea typeface="Lato"/>
                <a:cs typeface="Lato"/>
                <a:sym typeface="Lato"/>
              </a:rPr>
              <a:t>pos</a:t>
            </a:r>
            <a:endParaRPr b="1" sz="1200">
              <a:latin typeface="Lato"/>
              <a:ea typeface="Lato"/>
              <a:cs typeface="Lato"/>
              <a:sym typeface="Lato"/>
            </a:endParaRPr>
          </a:p>
        </p:txBody>
      </p:sp>
      <p:sp>
        <p:nvSpPr>
          <p:cNvPr id="480" name="Google Shape;480;p45"/>
          <p:cNvSpPr txBox="1"/>
          <p:nvPr/>
        </p:nvSpPr>
        <p:spPr>
          <a:xfrm>
            <a:off x="7966384" y="3704233"/>
            <a:ext cx="6453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200">
                <a:latin typeface="Lato"/>
                <a:ea typeface="Lato"/>
                <a:cs typeface="Lato"/>
                <a:sym typeface="Lato"/>
              </a:rPr>
              <a:t>neg</a:t>
            </a:r>
            <a:endParaRPr b="1" sz="1200">
              <a:latin typeface="Lato"/>
              <a:ea typeface="Lato"/>
              <a:cs typeface="Lato"/>
              <a:sym typeface="Lato"/>
            </a:endParaRPr>
          </a:p>
        </p:txBody>
      </p:sp>
      <p:sp>
        <p:nvSpPr>
          <p:cNvPr id="481" name="Google Shape;481;p45"/>
          <p:cNvSpPr txBox="1"/>
          <p:nvPr/>
        </p:nvSpPr>
        <p:spPr>
          <a:xfrm>
            <a:off x="5942975" y="4313043"/>
            <a:ext cx="1225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200">
                <a:highlight>
                  <a:srgbClr val="FFFF00"/>
                </a:highlight>
                <a:latin typeface="Lato"/>
                <a:ea typeface="Lato"/>
                <a:cs typeface="Lato"/>
                <a:sym typeface="Lato"/>
              </a:rPr>
              <a:t>target : +1</a:t>
            </a:r>
            <a:endParaRPr sz="1200">
              <a:highlight>
                <a:srgbClr val="FFFF00"/>
              </a:highlight>
              <a:latin typeface="Lato"/>
              <a:ea typeface="Lato"/>
              <a:cs typeface="Lato"/>
              <a:sym typeface="Lato"/>
            </a:endParaRPr>
          </a:p>
        </p:txBody>
      </p:sp>
      <p:sp>
        <p:nvSpPr>
          <p:cNvPr id="482" name="Google Shape;482;p45"/>
          <p:cNvSpPr txBox="1"/>
          <p:nvPr/>
        </p:nvSpPr>
        <p:spPr>
          <a:xfrm>
            <a:off x="7744912" y="4313043"/>
            <a:ext cx="1225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200">
                <a:highlight>
                  <a:srgbClr val="FFFF00"/>
                </a:highlight>
                <a:latin typeface="Lato"/>
                <a:ea typeface="Lato"/>
                <a:cs typeface="Lato"/>
                <a:sym typeface="Lato"/>
              </a:rPr>
              <a:t>target : -1</a:t>
            </a:r>
            <a:endParaRPr sz="1200">
              <a:highlight>
                <a:srgbClr val="FFFF00"/>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488" name="Google Shape;488;p46"/>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５．실제로 Deep Learning LSTM모델을 사용하고 기계학습을 한다.</a:t>
            </a:r>
            <a:endParaRPr b="1" sz="1800">
              <a:solidFill>
                <a:srgbClr val="000000"/>
              </a:solidFill>
            </a:endParaRPr>
          </a:p>
          <a:p>
            <a:pPr indent="0" lvl="0" marL="0" rtl="0" algn="ctr">
              <a:spcBef>
                <a:spcPts val="1600"/>
              </a:spcBef>
              <a:spcAft>
                <a:spcPts val="1600"/>
              </a:spcAft>
              <a:buNone/>
            </a:pPr>
            <a:r>
              <a:t/>
            </a:r>
            <a:endParaRPr sz="1100">
              <a:solidFill>
                <a:srgbClr val="000000"/>
              </a:solidFill>
            </a:endParaRPr>
          </a:p>
        </p:txBody>
      </p:sp>
      <p:graphicFrame>
        <p:nvGraphicFramePr>
          <p:cNvPr id="489" name="Google Shape;489;p46"/>
          <p:cNvGraphicFramePr/>
          <p:nvPr/>
        </p:nvGraphicFramePr>
        <p:xfrm>
          <a:off x="493500" y="2667605"/>
          <a:ext cx="3000000" cy="3000000"/>
        </p:xfrm>
        <a:graphic>
          <a:graphicData uri="http://schemas.openxmlformats.org/drawingml/2006/table">
            <a:tbl>
              <a:tblPr>
                <a:noFill/>
                <a:tableStyleId>{CC729A98-8F18-4E90-9839-438812323C1D}</a:tableStyleId>
              </a:tblPr>
              <a:tblGrid>
                <a:gridCol w="463500"/>
                <a:gridCol w="463500"/>
                <a:gridCol w="463500"/>
                <a:gridCol w="463500"/>
                <a:gridCol w="463500"/>
              </a:tblGrid>
              <a:tr h="142225">
                <a:tc>
                  <a:txBody>
                    <a:bodyPr/>
                    <a:lstStyle/>
                    <a:p>
                      <a:pPr indent="0" lvl="0" marL="0" rtl="0" algn="ctr">
                        <a:spcBef>
                          <a:spcPts val="0"/>
                        </a:spcBef>
                        <a:spcAft>
                          <a:spcPts val="0"/>
                        </a:spcAft>
                        <a:buNone/>
                      </a:pPr>
                      <a:r>
                        <a:rPr lang="ja" sz="600"/>
                        <a:t>open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high</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low</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close</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5mean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graphicFrame>
        <p:nvGraphicFramePr>
          <p:cNvPr id="490" name="Google Shape;490;p46"/>
          <p:cNvGraphicFramePr/>
          <p:nvPr/>
        </p:nvGraphicFramePr>
        <p:xfrm>
          <a:off x="645900" y="2820005"/>
          <a:ext cx="3000000" cy="3000000"/>
        </p:xfrm>
        <a:graphic>
          <a:graphicData uri="http://schemas.openxmlformats.org/drawingml/2006/table">
            <a:tbl>
              <a:tblPr>
                <a:noFill/>
                <a:tableStyleId>{CC729A98-8F18-4E90-9839-438812323C1D}</a:tableStyleId>
              </a:tblPr>
              <a:tblGrid>
                <a:gridCol w="463500"/>
                <a:gridCol w="463500"/>
                <a:gridCol w="463500"/>
                <a:gridCol w="463500"/>
                <a:gridCol w="463500"/>
              </a:tblGrid>
              <a:tr h="142225">
                <a:tc>
                  <a:txBody>
                    <a:bodyPr/>
                    <a:lstStyle/>
                    <a:p>
                      <a:pPr indent="0" lvl="0" marL="0" rtl="0" algn="ctr">
                        <a:spcBef>
                          <a:spcPts val="0"/>
                        </a:spcBef>
                        <a:spcAft>
                          <a:spcPts val="0"/>
                        </a:spcAft>
                        <a:buNone/>
                      </a:pPr>
                      <a:r>
                        <a:rPr lang="ja" sz="600"/>
                        <a:t>open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high</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low</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close</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ja" sz="600"/>
                        <a:t>5mean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graphicFrame>
        <p:nvGraphicFramePr>
          <p:cNvPr id="491" name="Google Shape;491;p46"/>
          <p:cNvGraphicFramePr/>
          <p:nvPr/>
        </p:nvGraphicFramePr>
        <p:xfrm>
          <a:off x="798300" y="2972405"/>
          <a:ext cx="3000000" cy="3000000"/>
        </p:xfrm>
        <a:graphic>
          <a:graphicData uri="http://schemas.openxmlformats.org/drawingml/2006/table">
            <a:tbl>
              <a:tblPr>
                <a:noFill/>
                <a:tableStyleId>{CC729A98-8F18-4E90-9839-438812323C1D}</a:tableStyleId>
              </a:tblPr>
              <a:tblGrid>
                <a:gridCol w="463500"/>
                <a:gridCol w="463500"/>
                <a:gridCol w="463500"/>
                <a:gridCol w="463500"/>
                <a:gridCol w="463500"/>
              </a:tblGrid>
              <a:tr h="142225">
                <a:tc>
                  <a:txBody>
                    <a:bodyPr/>
                    <a:lstStyle/>
                    <a:p>
                      <a:pPr indent="0" lvl="0" marL="0" rtl="0" algn="ctr">
                        <a:spcBef>
                          <a:spcPts val="0"/>
                        </a:spcBef>
                        <a:spcAft>
                          <a:spcPts val="0"/>
                        </a:spcAft>
                        <a:buNone/>
                      </a:pPr>
                      <a:r>
                        <a:rPr lang="ja" sz="600"/>
                        <a:t>open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ja" sz="600"/>
                        <a:t>high</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ja" sz="600"/>
                        <a:t>low</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ja" sz="600"/>
                        <a:t>close</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ja" sz="600"/>
                        <a:t>5mean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graphicFrame>
        <p:nvGraphicFramePr>
          <p:cNvPr id="492" name="Google Shape;492;p46"/>
          <p:cNvGraphicFramePr/>
          <p:nvPr/>
        </p:nvGraphicFramePr>
        <p:xfrm>
          <a:off x="950700" y="3124805"/>
          <a:ext cx="3000000" cy="3000000"/>
        </p:xfrm>
        <a:graphic>
          <a:graphicData uri="http://schemas.openxmlformats.org/drawingml/2006/table">
            <a:tbl>
              <a:tblPr>
                <a:noFill/>
                <a:tableStyleId>{CC729A98-8F18-4E90-9839-438812323C1D}</a:tableStyleId>
              </a:tblPr>
              <a:tblGrid>
                <a:gridCol w="463500"/>
                <a:gridCol w="463500"/>
                <a:gridCol w="463500"/>
                <a:gridCol w="463500"/>
                <a:gridCol w="463500"/>
              </a:tblGrid>
              <a:tr h="142225">
                <a:tc>
                  <a:txBody>
                    <a:bodyPr/>
                    <a:lstStyle/>
                    <a:p>
                      <a:pPr indent="0" lvl="0" marL="0" rtl="0" algn="ctr">
                        <a:spcBef>
                          <a:spcPts val="0"/>
                        </a:spcBef>
                        <a:spcAft>
                          <a:spcPts val="0"/>
                        </a:spcAft>
                        <a:buNone/>
                      </a:pPr>
                      <a:r>
                        <a:rPr lang="ja" sz="600"/>
                        <a:t>open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ja" sz="600"/>
                        <a:t>high</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ja" sz="600"/>
                        <a:t>low</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ja" sz="600"/>
                        <a:t>close</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ja" sz="600"/>
                        <a:t>5mean</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CCCCC"/>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graphicFrame>
        <p:nvGraphicFramePr>
          <p:cNvPr id="493" name="Google Shape;493;p46"/>
          <p:cNvGraphicFramePr/>
          <p:nvPr/>
        </p:nvGraphicFramePr>
        <p:xfrm>
          <a:off x="1103100" y="3277205"/>
          <a:ext cx="3000000" cy="3000000"/>
        </p:xfrm>
        <a:graphic>
          <a:graphicData uri="http://schemas.openxmlformats.org/drawingml/2006/table">
            <a:tbl>
              <a:tblPr>
                <a:noFill/>
                <a:tableStyleId>{CC729A98-8F18-4E90-9839-438812323C1D}</a:tableStyleId>
              </a:tblPr>
              <a:tblGrid>
                <a:gridCol w="463500"/>
                <a:gridCol w="463500"/>
                <a:gridCol w="463500"/>
                <a:gridCol w="463500"/>
                <a:gridCol w="463500"/>
              </a:tblGrid>
              <a:tr h="142225">
                <a:tc>
                  <a:txBody>
                    <a:bodyPr/>
                    <a:lstStyle/>
                    <a:p>
                      <a:pPr indent="0" lvl="0" marL="0" rtl="0" algn="ctr">
                        <a:spcBef>
                          <a:spcPts val="0"/>
                        </a:spcBef>
                        <a:spcAft>
                          <a:spcPts val="0"/>
                        </a:spcAft>
                        <a:buNone/>
                      </a:pPr>
                      <a:r>
                        <a:rPr lang="ja" sz="600"/>
                        <a:t>open</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ja" sz="600"/>
                        <a:t>high</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ja" sz="600"/>
                        <a:t>low</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ja" sz="600"/>
                        <a:t>close</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ja" sz="600"/>
                        <a:t>5mean</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4300">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6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494" name="Google Shape;494;p46"/>
          <p:cNvSpPr txBox="1"/>
          <p:nvPr/>
        </p:nvSpPr>
        <p:spPr>
          <a:xfrm>
            <a:off x="268150" y="4652500"/>
            <a:ext cx="1386600" cy="3750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a:latin typeface="Lato"/>
                <a:ea typeface="Lato"/>
                <a:cs typeface="Lato"/>
                <a:sym typeface="Lato"/>
              </a:rPr>
              <a:t>Train data</a:t>
            </a:r>
            <a:endParaRPr b="1">
              <a:latin typeface="Lato"/>
              <a:ea typeface="Lato"/>
              <a:cs typeface="Lato"/>
              <a:sym typeface="Lato"/>
            </a:endParaRPr>
          </a:p>
        </p:txBody>
      </p:sp>
      <p:sp>
        <p:nvSpPr>
          <p:cNvPr id="495" name="Google Shape;495;p46"/>
          <p:cNvSpPr txBox="1"/>
          <p:nvPr/>
        </p:nvSpPr>
        <p:spPr>
          <a:xfrm>
            <a:off x="3816625" y="4652500"/>
            <a:ext cx="1386600" cy="3750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a:latin typeface="Lato"/>
                <a:ea typeface="Lato"/>
                <a:cs typeface="Lato"/>
                <a:sym typeface="Lato"/>
              </a:rPr>
              <a:t>Target</a:t>
            </a:r>
            <a:r>
              <a:rPr b="1" lang="ja">
                <a:latin typeface="Lato"/>
                <a:ea typeface="Lato"/>
                <a:cs typeface="Lato"/>
                <a:sym typeface="Lato"/>
              </a:rPr>
              <a:t> data</a:t>
            </a:r>
            <a:endParaRPr b="1">
              <a:latin typeface="Lato"/>
              <a:ea typeface="Lato"/>
              <a:cs typeface="Lato"/>
              <a:sym typeface="Lato"/>
            </a:endParaRPr>
          </a:p>
        </p:txBody>
      </p:sp>
      <p:graphicFrame>
        <p:nvGraphicFramePr>
          <p:cNvPr id="496" name="Google Shape;496;p46"/>
          <p:cNvGraphicFramePr/>
          <p:nvPr/>
        </p:nvGraphicFramePr>
        <p:xfrm>
          <a:off x="4013700" y="3124800"/>
          <a:ext cx="3000000" cy="3000000"/>
        </p:xfrm>
        <a:graphic>
          <a:graphicData uri="http://schemas.openxmlformats.org/drawingml/2006/table">
            <a:tbl>
              <a:tblPr>
                <a:noFill/>
                <a:tableStyleId>{CC729A98-8F18-4E90-9839-438812323C1D}</a:tableStyleId>
              </a:tblPr>
              <a:tblGrid>
                <a:gridCol w="382850"/>
              </a:tblGrid>
              <a:tr h="142225">
                <a:tc>
                  <a:txBody>
                    <a:bodyPr/>
                    <a:lstStyle/>
                    <a:p>
                      <a:pPr indent="0" lvl="0" marL="0" rtl="0" algn="ctr">
                        <a:spcBef>
                          <a:spcPts val="0"/>
                        </a:spcBef>
                        <a:spcAft>
                          <a:spcPts val="0"/>
                        </a:spcAft>
                        <a:buNone/>
                      </a:pPr>
                      <a:r>
                        <a:rPr lang="ja" sz="600"/>
                        <a:t>target</a:t>
                      </a:r>
                      <a:endParaRPr sz="6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142225">
                <a:tc>
                  <a:txBody>
                    <a:bodyPr/>
                    <a:lstStyle/>
                    <a:p>
                      <a:pPr indent="0" lvl="0" marL="0" rtl="0" algn="ctr">
                        <a:spcBef>
                          <a:spcPts val="0"/>
                        </a:spcBef>
                        <a:spcAft>
                          <a:spcPts val="0"/>
                        </a:spcAft>
                        <a:buNone/>
                      </a:pPr>
                      <a:r>
                        <a:t/>
                      </a:r>
                      <a:endParaRPr sz="6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graphicFrame>
        <p:nvGraphicFramePr>
          <p:cNvPr id="497" name="Google Shape;497;p46"/>
          <p:cNvGraphicFramePr/>
          <p:nvPr/>
        </p:nvGraphicFramePr>
        <p:xfrm>
          <a:off x="4166100" y="3277200"/>
          <a:ext cx="3000000" cy="3000000"/>
        </p:xfrm>
        <a:graphic>
          <a:graphicData uri="http://schemas.openxmlformats.org/drawingml/2006/table">
            <a:tbl>
              <a:tblPr>
                <a:noFill/>
                <a:tableStyleId>{CC729A98-8F18-4E90-9839-438812323C1D}</a:tableStyleId>
              </a:tblPr>
              <a:tblGrid>
                <a:gridCol w="382850"/>
              </a:tblGrid>
              <a:tr h="142225">
                <a:tc>
                  <a:txBody>
                    <a:bodyPr/>
                    <a:lstStyle/>
                    <a:p>
                      <a:pPr indent="0" lvl="0" marL="0" rtl="0" algn="ctr">
                        <a:spcBef>
                          <a:spcPts val="0"/>
                        </a:spcBef>
                        <a:spcAft>
                          <a:spcPts val="0"/>
                        </a:spcAft>
                        <a:buNone/>
                      </a:pPr>
                      <a:r>
                        <a:rPr lang="ja" sz="600"/>
                        <a:t>target</a:t>
                      </a:r>
                      <a:endParaRPr sz="6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142225">
                <a:tc>
                  <a:txBody>
                    <a:bodyPr/>
                    <a:lstStyle/>
                    <a:p>
                      <a:pPr indent="0" lvl="0" marL="0" rtl="0" algn="ctr">
                        <a:spcBef>
                          <a:spcPts val="0"/>
                        </a:spcBef>
                        <a:spcAft>
                          <a:spcPts val="0"/>
                        </a:spcAft>
                        <a:buNone/>
                      </a:pPr>
                      <a:r>
                        <a:t/>
                      </a:r>
                      <a:endParaRPr sz="6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graphicFrame>
        <p:nvGraphicFramePr>
          <p:cNvPr id="498" name="Google Shape;498;p46"/>
          <p:cNvGraphicFramePr/>
          <p:nvPr/>
        </p:nvGraphicFramePr>
        <p:xfrm>
          <a:off x="4318500" y="3429600"/>
          <a:ext cx="3000000" cy="3000000"/>
        </p:xfrm>
        <a:graphic>
          <a:graphicData uri="http://schemas.openxmlformats.org/drawingml/2006/table">
            <a:tbl>
              <a:tblPr>
                <a:noFill/>
                <a:tableStyleId>{CC729A98-8F18-4E90-9839-438812323C1D}</a:tableStyleId>
              </a:tblPr>
              <a:tblGrid>
                <a:gridCol w="382850"/>
              </a:tblGrid>
              <a:tr h="142225">
                <a:tc>
                  <a:txBody>
                    <a:bodyPr/>
                    <a:lstStyle/>
                    <a:p>
                      <a:pPr indent="0" lvl="0" marL="0" rtl="0" algn="ctr">
                        <a:spcBef>
                          <a:spcPts val="0"/>
                        </a:spcBef>
                        <a:spcAft>
                          <a:spcPts val="0"/>
                        </a:spcAft>
                        <a:buNone/>
                      </a:pPr>
                      <a:r>
                        <a:rPr lang="ja" sz="600"/>
                        <a:t>target</a:t>
                      </a:r>
                      <a:endParaRPr sz="600"/>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142225">
                <a:tc>
                  <a:txBody>
                    <a:bodyPr/>
                    <a:lstStyle/>
                    <a:p>
                      <a:pPr indent="0" lvl="0" marL="0" rtl="0" algn="ctr">
                        <a:spcBef>
                          <a:spcPts val="0"/>
                        </a:spcBef>
                        <a:spcAft>
                          <a:spcPts val="0"/>
                        </a:spcAft>
                        <a:buNone/>
                      </a:pPr>
                      <a:r>
                        <a:t/>
                      </a:r>
                      <a:endParaRPr sz="600"/>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graphicFrame>
        <p:nvGraphicFramePr>
          <p:cNvPr id="499" name="Google Shape;499;p46"/>
          <p:cNvGraphicFramePr/>
          <p:nvPr/>
        </p:nvGraphicFramePr>
        <p:xfrm>
          <a:off x="4470900" y="3582000"/>
          <a:ext cx="3000000" cy="3000000"/>
        </p:xfrm>
        <a:graphic>
          <a:graphicData uri="http://schemas.openxmlformats.org/drawingml/2006/table">
            <a:tbl>
              <a:tblPr>
                <a:noFill/>
                <a:tableStyleId>{CC729A98-8F18-4E90-9839-438812323C1D}</a:tableStyleId>
              </a:tblPr>
              <a:tblGrid>
                <a:gridCol w="382850"/>
              </a:tblGrid>
              <a:tr h="142225">
                <a:tc>
                  <a:txBody>
                    <a:bodyPr/>
                    <a:lstStyle/>
                    <a:p>
                      <a:pPr indent="0" lvl="0" marL="0" rtl="0" algn="ctr">
                        <a:spcBef>
                          <a:spcPts val="0"/>
                        </a:spcBef>
                        <a:spcAft>
                          <a:spcPts val="0"/>
                        </a:spcAft>
                        <a:buNone/>
                      </a:pPr>
                      <a:r>
                        <a:rPr lang="ja" sz="600"/>
                        <a:t>target</a:t>
                      </a:r>
                      <a:endParaRPr sz="6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r>
              <a:tr h="142225">
                <a:tc>
                  <a:txBody>
                    <a:bodyPr/>
                    <a:lstStyle/>
                    <a:p>
                      <a:pPr indent="0" lvl="0" marL="0" rtl="0" algn="ctr">
                        <a:spcBef>
                          <a:spcPts val="0"/>
                        </a:spcBef>
                        <a:spcAft>
                          <a:spcPts val="0"/>
                        </a:spcAft>
                        <a:buNone/>
                      </a:pPr>
                      <a:r>
                        <a:t/>
                      </a:r>
                      <a:endParaRPr sz="6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graphicFrame>
        <p:nvGraphicFramePr>
          <p:cNvPr id="500" name="Google Shape;500;p46"/>
          <p:cNvGraphicFramePr/>
          <p:nvPr/>
        </p:nvGraphicFramePr>
        <p:xfrm>
          <a:off x="4623300" y="3734400"/>
          <a:ext cx="3000000" cy="3000000"/>
        </p:xfrm>
        <a:graphic>
          <a:graphicData uri="http://schemas.openxmlformats.org/drawingml/2006/table">
            <a:tbl>
              <a:tblPr>
                <a:noFill/>
                <a:tableStyleId>{CC729A98-8F18-4E90-9839-438812323C1D}</a:tableStyleId>
              </a:tblPr>
              <a:tblGrid>
                <a:gridCol w="382850"/>
              </a:tblGrid>
              <a:tr h="142225">
                <a:tc>
                  <a:txBody>
                    <a:bodyPr/>
                    <a:lstStyle/>
                    <a:p>
                      <a:pPr indent="0" lvl="0" marL="0" rtl="0" algn="ctr">
                        <a:spcBef>
                          <a:spcPts val="0"/>
                        </a:spcBef>
                        <a:spcAft>
                          <a:spcPts val="0"/>
                        </a:spcAft>
                        <a:buNone/>
                      </a:pPr>
                      <a:r>
                        <a:rPr lang="ja" sz="600"/>
                        <a:t>target</a:t>
                      </a:r>
                      <a:endParaRPr sz="6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r>
              <a:tr h="142225">
                <a:tc>
                  <a:txBody>
                    <a:bodyPr/>
                    <a:lstStyle/>
                    <a:p>
                      <a:pPr indent="0" lvl="0" marL="0" rtl="0" algn="ctr">
                        <a:spcBef>
                          <a:spcPts val="0"/>
                        </a:spcBef>
                        <a:spcAft>
                          <a:spcPts val="0"/>
                        </a:spcAft>
                        <a:buNone/>
                      </a:pPr>
                      <a:r>
                        <a:t/>
                      </a:r>
                      <a:endParaRPr sz="6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501" name="Google Shape;501;p46"/>
          <p:cNvSpPr/>
          <p:nvPr/>
        </p:nvSpPr>
        <p:spPr>
          <a:xfrm>
            <a:off x="5294450" y="3711250"/>
            <a:ext cx="606000" cy="171900"/>
          </a:xfrm>
          <a:prstGeom prst="rightArrow">
            <a:avLst>
              <a:gd fmla="val 50000" name="adj1"/>
              <a:gd fmla="val 5000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6"/>
          <p:cNvPicPr preferRelativeResize="0"/>
          <p:nvPr/>
        </p:nvPicPr>
        <p:blipFill rotWithShape="1">
          <a:blip r:embed="rId3">
            <a:alphaModFix/>
          </a:blip>
          <a:srcRect b="19389" l="9600" r="10597" t="9744"/>
          <a:stretch/>
        </p:blipFill>
        <p:spPr>
          <a:xfrm>
            <a:off x="5985425" y="3080950"/>
            <a:ext cx="3062231" cy="143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sp>
        <p:nvSpPr>
          <p:cNvPr id="508" name="Google Shape;508;p47"/>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６．일반적인 Deep Learning LSTM모델과 이번의 모델과 비교를 한다.</a:t>
            </a:r>
            <a:endParaRPr b="1" sz="18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ctr">
              <a:spcBef>
                <a:spcPts val="1600"/>
              </a:spcBef>
              <a:spcAft>
                <a:spcPts val="1600"/>
              </a:spcAft>
              <a:buNone/>
            </a:pPr>
            <a:r>
              <a:t/>
            </a:r>
            <a:endParaRPr sz="1100">
              <a:solidFill>
                <a:srgbClr val="000000"/>
              </a:solidFill>
            </a:endParaRPr>
          </a:p>
        </p:txBody>
      </p:sp>
      <p:pic>
        <p:nvPicPr>
          <p:cNvPr id="509" name="Google Shape;509;p47"/>
          <p:cNvPicPr preferRelativeResize="0"/>
          <p:nvPr/>
        </p:nvPicPr>
        <p:blipFill rotWithShape="1">
          <a:blip r:embed="rId3">
            <a:alphaModFix/>
          </a:blip>
          <a:srcRect b="19389" l="9600" r="10597" t="9744"/>
          <a:stretch/>
        </p:blipFill>
        <p:spPr>
          <a:xfrm>
            <a:off x="5306225" y="3066800"/>
            <a:ext cx="3062231" cy="1432500"/>
          </a:xfrm>
          <a:prstGeom prst="rect">
            <a:avLst/>
          </a:prstGeom>
          <a:noFill/>
          <a:ln>
            <a:noFill/>
          </a:ln>
        </p:spPr>
      </p:pic>
      <p:pic>
        <p:nvPicPr>
          <p:cNvPr id="510" name="Google Shape;510;p47"/>
          <p:cNvPicPr preferRelativeResize="0"/>
          <p:nvPr/>
        </p:nvPicPr>
        <p:blipFill rotWithShape="1">
          <a:blip r:embed="rId3">
            <a:alphaModFix/>
          </a:blip>
          <a:srcRect b="19389" l="9600" r="10597" t="9744"/>
          <a:stretch/>
        </p:blipFill>
        <p:spPr>
          <a:xfrm>
            <a:off x="994325" y="3066800"/>
            <a:ext cx="3062231" cy="1432500"/>
          </a:xfrm>
          <a:prstGeom prst="rect">
            <a:avLst/>
          </a:prstGeom>
          <a:noFill/>
          <a:ln>
            <a:noFill/>
          </a:ln>
        </p:spPr>
      </p:pic>
      <p:sp>
        <p:nvSpPr>
          <p:cNvPr id="511" name="Google Shape;511;p47"/>
          <p:cNvSpPr/>
          <p:nvPr/>
        </p:nvSpPr>
        <p:spPr>
          <a:xfrm rot="-1266059">
            <a:off x="545518" y="2936060"/>
            <a:ext cx="1166625" cy="459853"/>
          </a:xfrm>
          <a:prstGeom prst="roundRect">
            <a:avLst>
              <a:gd fmla="val 16667" name="adj"/>
            </a:avLst>
          </a:prstGeom>
          <a:solidFill>
            <a:srgbClr val="FF0000"/>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Original Model</a:t>
            </a:r>
            <a:endParaRPr b="1" sz="1200">
              <a:solidFill>
                <a:srgbClr val="FFFFFF"/>
              </a:solidFill>
            </a:endParaRPr>
          </a:p>
        </p:txBody>
      </p:sp>
      <p:sp>
        <p:nvSpPr>
          <p:cNvPr id="512" name="Google Shape;512;p47"/>
          <p:cNvSpPr/>
          <p:nvPr/>
        </p:nvSpPr>
        <p:spPr>
          <a:xfrm rot="-1266059">
            <a:off x="4857993" y="2869135"/>
            <a:ext cx="1166625" cy="459853"/>
          </a:xfrm>
          <a:prstGeom prst="roundRect">
            <a:avLst>
              <a:gd fmla="val 16667" name="adj"/>
            </a:avLst>
          </a:prstGeom>
          <a:solidFill>
            <a:srgbClr val="0000F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MY</a:t>
            </a:r>
            <a:endParaRPr b="1" sz="1200">
              <a:solidFill>
                <a:srgbClr val="FFFFFF"/>
              </a:solidFill>
            </a:endParaRPr>
          </a:p>
          <a:p>
            <a:pPr indent="0" lvl="0" marL="0" rtl="0" algn="ctr">
              <a:spcBef>
                <a:spcPts val="0"/>
              </a:spcBef>
              <a:spcAft>
                <a:spcPts val="0"/>
              </a:spcAft>
              <a:buNone/>
            </a:pPr>
            <a:r>
              <a:rPr b="1" lang="ja" sz="1200">
                <a:solidFill>
                  <a:srgbClr val="FFFFFF"/>
                </a:solidFill>
              </a:rPr>
              <a:t> Model</a:t>
            </a:r>
            <a:endParaRPr b="1" sz="1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48"/>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endParaRPr>
          </a:p>
          <a:p>
            <a:pPr indent="0" lvl="0" marL="0" rtl="0" algn="ctr">
              <a:spcBef>
                <a:spcPts val="1600"/>
              </a:spcBef>
              <a:spcAft>
                <a:spcPts val="1600"/>
              </a:spcAft>
              <a:buNone/>
            </a:pPr>
            <a:r>
              <a:t/>
            </a:r>
            <a:endParaRPr sz="1100">
              <a:solidFill>
                <a:srgbClr val="000000"/>
              </a:solidFill>
            </a:endParaRPr>
          </a:p>
        </p:txBody>
      </p:sp>
      <p:sp>
        <p:nvSpPr>
          <p:cNvPr id="518" name="Google Shape;518;p48"/>
          <p:cNvSpPr txBox="1"/>
          <p:nvPr/>
        </p:nvSpPr>
        <p:spPr>
          <a:xfrm>
            <a:off x="0" y="2078900"/>
            <a:ext cx="4536600" cy="306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lnSpc>
                <a:spcPct val="115000"/>
              </a:lnSpc>
              <a:spcBef>
                <a:spcPts val="0"/>
              </a:spcBef>
              <a:spcAft>
                <a:spcPts val="0"/>
              </a:spcAft>
              <a:buNone/>
            </a:pPr>
            <a:r>
              <a:rPr lang="ja"/>
              <a:t>8  :  2</a:t>
            </a:r>
            <a:endParaRPr/>
          </a:p>
          <a:p>
            <a:pPr indent="0" lvl="0" marL="0" rtl="0" algn="ctr">
              <a:lnSpc>
                <a:spcPct val="115000"/>
              </a:lnSpc>
              <a:spcBef>
                <a:spcPts val="1600"/>
              </a:spcBef>
              <a:spcAft>
                <a:spcPts val="0"/>
              </a:spcAft>
              <a:buNone/>
            </a:pPr>
            <a:r>
              <a:rPr lang="ja"/>
              <a:t>2019-07-14  ~  2019-11-15</a:t>
            </a:r>
            <a:endParaRPr/>
          </a:p>
          <a:p>
            <a:pPr indent="0" lvl="0" marL="0" rtl="0" algn="ctr">
              <a:lnSpc>
                <a:spcPct val="115000"/>
              </a:lnSpc>
              <a:spcBef>
                <a:spcPts val="1600"/>
              </a:spcBef>
              <a:spcAft>
                <a:spcPts val="0"/>
              </a:spcAft>
              <a:buNone/>
            </a:pPr>
            <a:r>
              <a:rPr lang="ja">
                <a:highlight>
                  <a:srgbClr val="CFE2F3"/>
                </a:highlight>
              </a:rPr>
              <a:t>2019-07-14</a:t>
            </a:r>
            <a:r>
              <a:rPr lang="ja"/>
              <a:t> ~ </a:t>
            </a:r>
            <a:r>
              <a:rPr lang="ja">
                <a:highlight>
                  <a:srgbClr val="FFF2CC"/>
                </a:highlight>
              </a:rPr>
              <a:t>2019-10-25</a:t>
            </a:r>
            <a:endParaRPr>
              <a:highlight>
                <a:srgbClr val="FFF2CC"/>
              </a:highlight>
            </a:endParaRPr>
          </a:p>
          <a:p>
            <a:pPr indent="0" lvl="0" marL="0" rtl="0" algn="ctr">
              <a:lnSpc>
                <a:spcPct val="115000"/>
              </a:lnSpc>
              <a:spcBef>
                <a:spcPts val="1600"/>
              </a:spcBef>
              <a:spcAft>
                <a:spcPts val="1600"/>
              </a:spcAft>
              <a:buNone/>
            </a:pPr>
            <a:r>
              <a:rPr lang="ja">
                <a:highlight>
                  <a:srgbClr val="FFF2CC"/>
                </a:highlight>
              </a:rPr>
              <a:t>2019-10-26</a:t>
            </a:r>
            <a:r>
              <a:rPr lang="ja"/>
              <a:t> ~ </a:t>
            </a:r>
            <a:r>
              <a:rPr lang="ja">
                <a:highlight>
                  <a:srgbClr val="F4CCCC"/>
                </a:highlight>
              </a:rPr>
              <a:t>2019-11-15</a:t>
            </a:r>
            <a:endParaRPr>
              <a:highlight>
                <a:srgbClr val="F4CCCC"/>
              </a:highlight>
            </a:endParaRPr>
          </a:p>
        </p:txBody>
      </p:sp>
      <p:sp>
        <p:nvSpPr>
          <p:cNvPr id="519" name="Google Shape;519;p48"/>
          <p:cNvSpPr txBox="1"/>
          <p:nvPr/>
        </p:nvSpPr>
        <p:spPr>
          <a:xfrm>
            <a:off x="4536600" y="2078900"/>
            <a:ext cx="4607400" cy="30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lnSpc>
                <a:spcPct val="115000"/>
              </a:lnSpc>
              <a:spcBef>
                <a:spcPts val="0"/>
              </a:spcBef>
              <a:spcAft>
                <a:spcPts val="0"/>
              </a:spcAft>
              <a:buNone/>
            </a:pPr>
            <a:r>
              <a:rPr lang="ja"/>
              <a:t>8 : 2</a:t>
            </a:r>
            <a:endParaRPr/>
          </a:p>
          <a:p>
            <a:pPr indent="0" lvl="0" marL="0" rtl="0" algn="ctr">
              <a:lnSpc>
                <a:spcPct val="115000"/>
              </a:lnSpc>
              <a:spcBef>
                <a:spcPts val="1600"/>
              </a:spcBef>
              <a:spcAft>
                <a:spcPts val="0"/>
              </a:spcAft>
              <a:buNone/>
            </a:pPr>
            <a:r>
              <a:rPr lang="ja"/>
              <a:t>2015-07-17  ~  2016-11-11</a:t>
            </a:r>
            <a:endParaRPr/>
          </a:p>
          <a:p>
            <a:pPr indent="0" lvl="0" marL="0" rtl="0" algn="ctr">
              <a:lnSpc>
                <a:spcPct val="115000"/>
              </a:lnSpc>
              <a:spcBef>
                <a:spcPts val="1600"/>
              </a:spcBef>
              <a:spcAft>
                <a:spcPts val="0"/>
              </a:spcAft>
              <a:buNone/>
            </a:pPr>
            <a:r>
              <a:rPr lang="ja">
                <a:highlight>
                  <a:srgbClr val="CFE2F3"/>
                </a:highlight>
              </a:rPr>
              <a:t>2015-07-17</a:t>
            </a:r>
            <a:r>
              <a:rPr lang="ja"/>
              <a:t> ~ </a:t>
            </a:r>
            <a:r>
              <a:rPr lang="ja">
                <a:highlight>
                  <a:srgbClr val="FFF2CC"/>
                </a:highlight>
              </a:rPr>
              <a:t>2015-08-05</a:t>
            </a:r>
            <a:endParaRPr>
              <a:highlight>
                <a:srgbClr val="FFF2CC"/>
              </a:highlight>
            </a:endParaRPr>
          </a:p>
          <a:p>
            <a:pPr indent="0" lvl="0" marL="0" rtl="0" algn="ctr">
              <a:lnSpc>
                <a:spcPct val="115000"/>
              </a:lnSpc>
              <a:spcBef>
                <a:spcPts val="1600"/>
              </a:spcBef>
              <a:spcAft>
                <a:spcPts val="1600"/>
              </a:spcAft>
              <a:buNone/>
            </a:pPr>
            <a:r>
              <a:rPr lang="ja">
                <a:highlight>
                  <a:srgbClr val="FFF2CC"/>
                </a:highlight>
              </a:rPr>
              <a:t>2015-08-06</a:t>
            </a:r>
            <a:r>
              <a:rPr lang="ja"/>
              <a:t> ~ </a:t>
            </a:r>
            <a:r>
              <a:rPr lang="ja">
                <a:highlight>
                  <a:srgbClr val="F4CCCC"/>
                </a:highlight>
              </a:rPr>
              <a:t>2016-11-11</a:t>
            </a:r>
            <a:endParaRPr>
              <a:highlight>
                <a:srgbClr val="F4CCCC"/>
              </a:highlight>
            </a:endParaRPr>
          </a:p>
        </p:txBody>
      </p:sp>
      <p:sp>
        <p:nvSpPr>
          <p:cNvPr id="520" name="Google Shape;520;p48"/>
          <p:cNvSpPr/>
          <p:nvPr/>
        </p:nvSpPr>
        <p:spPr>
          <a:xfrm>
            <a:off x="5689900" y="4212000"/>
            <a:ext cx="2303400" cy="414900"/>
          </a:xfrm>
          <a:prstGeom prst="roundRect">
            <a:avLst>
              <a:gd fmla="val 16667" name="adj"/>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t/>
            </a:r>
            <a:endParaRPr sz="1100"/>
          </a:p>
        </p:txBody>
      </p:sp>
      <p:sp>
        <p:nvSpPr>
          <p:cNvPr id="521" name="Google Shape;521;p48"/>
          <p:cNvSpPr/>
          <p:nvPr/>
        </p:nvSpPr>
        <p:spPr>
          <a:xfrm>
            <a:off x="5689900" y="4675700"/>
            <a:ext cx="2303400" cy="414900"/>
          </a:xfrm>
          <a:prstGeom prst="roundRect">
            <a:avLst>
              <a:gd fmla="val 16667" name="adj"/>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t/>
            </a:r>
            <a:endParaRPr sz="1100"/>
          </a:p>
        </p:txBody>
      </p:sp>
      <p:sp>
        <p:nvSpPr>
          <p:cNvPr id="522" name="Google Shape;522;p48"/>
          <p:cNvSpPr/>
          <p:nvPr/>
        </p:nvSpPr>
        <p:spPr>
          <a:xfrm>
            <a:off x="1116600" y="4212000"/>
            <a:ext cx="2303400" cy="414900"/>
          </a:xfrm>
          <a:prstGeom prst="roundRect">
            <a:avLst>
              <a:gd fmla="val 16667" name="adj"/>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t/>
            </a:r>
            <a:endParaRPr sz="1100"/>
          </a:p>
        </p:txBody>
      </p:sp>
      <p:sp>
        <p:nvSpPr>
          <p:cNvPr id="523" name="Google Shape;523;p48"/>
          <p:cNvSpPr/>
          <p:nvPr/>
        </p:nvSpPr>
        <p:spPr>
          <a:xfrm>
            <a:off x="1116600" y="4675700"/>
            <a:ext cx="2303400" cy="414900"/>
          </a:xfrm>
          <a:prstGeom prst="roundRect">
            <a:avLst>
              <a:gd fmla="val 16667" name="adj"/>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t/>
            </a:r>
            <a:endParaRPr sz="1100"/>
          </a:p>
        </p:txBody>
      </p:sp>
      <p:sp>
        <p:nvSpPr>
          <p:cNvPr id="524" name="Google Shape;524;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999999"/>
                </a:solidFill>
              </a:rPr>
              <a:t>문제해결방법</a:t>
            </a:r>
            <a:endParaRPr>
              <a:solidFill>
                <a:srgbClr val="999999"/>
              </a:solidFill>
            </a:endParaRPr>
          </a:p>
        </p:txBody>
      </p:sp>
      <p:pic>
        <p:nvPicPr>
          <p:cNvPr id="525" name="Google Shape;525;p48"/>
          <p:cNvPicPr preferRelativeResize="0"/>
          <p:nvPr/>
        </p:nvPicPr>
        <p:blipFill>
          <a:blip r:embed="rId3">
            <a:alphaModFix/>
          </a:blip>
          <a:stretch>
            <a:fillRect/>
          </a:stretch>
        </p:blipFill>
        <p:spPr>
          <a:xfrm>
            <a:off x="1266426" y="2205402"/>
            <a:ext cx="1878824" cy="732698"/>
          </a:xfrm>
          <a:prstGeom prst="rect">
            <a:avLst/>
          </a:prstGeom>
          <a:noFill/>
          <a:ln>
            <a:noFill/>
          </a:ln>
        </p:spPr>
      </p:pic>
      <p:sp>
        <p:nvSpPr>
          <p:cNvPr id="526" name="Google Shape;526;p48"/>
          <p:cNvSpPr/>
          <p:nvPr/>
        </p:nvSpPr>
        <p:spPr>
          <a:xfrm>
            <a:off x="1266425" y="2205539"/>
            <a:ext cx="820200" cy="212100"/>
          </a:xfrm>
          <a:prstGeom prst="roundRect">
            <a:avLst>
              <a:gd fmla="val 16667" name="adj"/>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API</a:t>
            </a:r>
            <a:endParaRPr b="1">
              <a:solidFill>
                <a:srgbClr val="FFFFFF"/>
              </a:solidFill>
            </a:endParaRPr>
          </a:p>
        </p:txBody>
      </p:sp>
      <p:pic>
        <p:nvPicPr>
          <p:cNvPr id="527" name="Google Shape;527;p48"/>
          <p:cNvPicPr preferRelativeResize="0"/>
          <p:nvPr/>
        </p:nvPicPr>
        <p:blipFill>
          <a:blip r:embed="rId4">
            <a:alphaModFix/>
          </a:blip>
          <a:stretch>
            <a:fillRect/>
          </a:stretch>
        </p:blipFill>
        <p:spPr>
          <a:xfrm>
            <a:off x="5917445" y="2205402"/>
            <a:ext cx="1848306" cy="732698"/>
          </a:xfrm>
          <a:prstGeom prst="rect">
            <a:avLst/>
          </a:prstGeom>
          <a:noFill/>
          <a:ln>
            <a:noFill/>
          </a:ln>
        </p:spPr>
      </p:pic>
      <p:sp>
        <p:nvSpPr>
          <p:cNvPr id="528" name="Google Shape;528;p48"/>
          <p:cNvSpPr txBox="1"/>
          <p:nvPr/>
        </p:nvSpPr>
        <p:spPr>
          <a:xfrm>
            <a:off x="424500" y="4256700"/>
            <a:ext cx="635400" cy="32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a:latin typeface="Lato"/>
                <a:ea typeface="Lato"/>
                <a:cs typeface="Lato"/>
                <a:sym typeface="Lato"/>
              </a:rPr>
              <a:t>Train</a:t>
            </a:r>
            <a:endParaRPr>
              <a:latin typeface="Lato"/>
              <a:ea typeface="Lato"/>
              <a:cs typeface="Lato"/>
              <a:sym typeface="Lato"/>
            </a:endParaRPr>
          </a:p>
        </p:txBody>
      </p:sp>
      <p:sp>
        <p:nvSpPr>
          <p:cNvPr id="529" name="Google Shape;529;p48"/>
          <p:cNvSpPr txBox="1"/>
          <p:nvPr/>
        </p:nvSpPr>
        <p:spPr>
          <a:xfrm>
            <a:off x="424500" y="4720400"/>
            <a:ext cx="635400" cy="32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a:latin typeface="Lato"/>
                <a:ea typeface="Lato"/>
                <a:cs typeface="Lato"/>
                <a:sym typeface="Lato"/>
              </a:rPr>
              <a:t>Test</a:t>
            </a:r>
            <a:endParaRPr>
              <a:latin typeface="Lato"/>
              <a:ea typeface="Lato"/>
              <a:cs typeface="Lato"/>
              <a:sym typeface="Lato"/>
            </a:endParaRPr>
          </a:p>
        </p:txBody>
      </p:sp>
      <p:sp>
        <p:nvSpPr>
          <p:cNvPr id="530" name="Google Shape;530;p48"/>
          <p:cNvSpPr txBox="1"/>
          <p:nvPr/>
        </p:nvSpPr>
        <p:spPr>
          <a:xfrm>
            <a:off x="4998750" y="4256700"/>
            <a:ext cx="635400" cy="32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a:latin typeface="Lato"/>
                <a:ea typeface="Lato"/>
                <a:cs typeface="Lato"/>
                <a:sym typeface="Lato"/>
              </a:rPr>
              <a:t>Train</a:t>
            </a:r>
            <a:endParaRPr>
              <a:latin typeface="Lato"/>
              <a:ea typeface="Lato"/>
              <a:cs typeface="Lato"/>
              <a:sym typeface="Lato"/>
            </a:endParaRPr>
          </a:p>
        </p:txBody>
      </p:sp>
      <p:sp>
        <p:nvSpPr>
          <p:cNvPr id="531" name="Google Shape;531;p48"/>
          <p:cNvSpPr txBox="1"/>
          <p:nvPr/>
        </p:nvSpPr>
        <p:spPr>
          <a:xfrm>
            <a:off x="4998750" y="4720400"/>
            <a:ext cx="635400" cy="32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a:latin typeface="Lato"/>
                <a:ea typeface="Lato"/>
                <a:cs typeface="Lato"/>
                <a:sym typeface="Lato"/>
              </a:rPr>
              <a:t>Test</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프로젝</a:t>
            </a:r>
            <a:r>
              <a:rPr lang="ja"/>
              <a:t>트 결과, 평가</a:t>
            </a:r>
            <a:endParaRPr/>
          </a:p>
        </p:txBody>
      </p:sp>
      <p:sp>
        <p:nvSpPr>
          <p:cNvPr id="537" name="Google Shape;537;p49"/>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400">
                <a:solidFill>
                  <a:srgbClr val="000000"/>
                </a:solidFill>
              </a:rPr>
              <a:t>FX </a:t>
            </a:r>
            <a:r>
              <a:rPr b="1" lang="ja" sz="1400">
                <a:solidFill>
                  <a:srgbClr val="000000"/>
                </a:solidFill>
              </a:rPr>
              <a:t>sentiment tweet </a:t>
            </a:r>
            <a:r>
              <a:rPr lang="ja" sz="1050">
                <a:solidFill>
                  <a:srgbClr val="000000"/>
                </a:solidFill>
                <a:latin typeface="Arial"/>
                <a:ea typeface="Arial"/>
                <a:cs typeface="Arial"/>
                <a:sym typeface="Arial"/>
              </a:rPr>
              <a:t>(2019-07-14~2019-11-15)</a:t>
            </a:r>
            <a:endParaRPr sz="1050">
              <a:solidFill>
                <a:srgbClr val="000000"/>
              </a:solidFill>
              <a:latin typeface="Arial"/>
              <a:ea typeface="Arial"/>
              <a:cs typeface="Arial"/>
              <a:sym typeface="Arial"/>
            </a:endParaRPr>
          </a:p>
          <a:p>
            <a:pPr indent="0" lvl="0" marL="0" rtl="0" algn="ctr">
              <a:spcBef>
                <a:spcPts val="1600"/>
              </a:spcBef>
              <a:spcAft>
                <a:spcPts val="0"/>
              </a:spcAft>
              <a:buNone/>
            </a:pPr>
            <a:r>
              <a:rPr lang="ja" sz="1050">
                <a:solidFill>
                  <a:srgbClr val="000000"/>
                </a:solidFill>
                <a:latin typeface="Arial"/>
                <a:ea typeface="Arial"/>
                <a:cs typeface="Arial"/>
                <a:sym typeface="Arial"/>
              </a:rPr>
              <a:t>2019-11-15</a:t>
            </a:r>
            <a:endParaRPr sz="1050">
              <a:solidFill>
                <a:srgbClr val="000000"/>
              </a:solidFill>
              <a:latin typeface="Arial"/>
              <a:ea typeface="Arial"/>
              <a:cs typeface="Arial"/>
              <a:sym typeface="Arial"/>
            </a:endParaRPr>
          </a:p>
          <a:p>
            <a:pPr indent="0" lvl="0" marL="0" rtl="0" algn="ctr">
              <a:spcBef>
                <a:spcPts val="1600"/>
              </a:spcBef>
              <a:spcAft>
                <a:spcPts val="1600"/>
              </a:spcAft>
              <a:buNone/>
            </a:pPr>
            <a:r>
              <a:t/>
            </a:r>
            <a:endParaRPr b="1" sz="1400">
              <a:solidFill>
                <a:srgbClr val="000000"/>
              </a:solidFill>
            </a:endParaRPr>
          </a:p>
        </p:txBody>
      </p:sp>
      <p:pic>
        <p:nvPicPr>
          <p:cNvPr id="538" name="Google Shape;538;p49"/>
          <p:cNvPicPr preferRelativeResize="0"/>
          <p:nvPr/>
        </p:nvPicPr>
        <p:blipFill rotWithShape="1">
          <a:blip r:embed="rId3">
            <a:alphaModFix/>
          </a:blip>
          <a:srcRect b="0" l="0" r="0" t="6288"/>
          <a:stretch/>
        </p:blipFill>
        <p:spPr>
          <a:xfrm>
            <a:off x="1800" y="2571750"/>
            <a:ext cx="9144001" cy="2571625"/>
          </a:xfrm>
          <a:prstGeom prst="rect">
            <a:avLst/>
          </a:prstGeom>
          <a:noFill/>
          <a:ln>
            <a:noFill/>
          </a:ln>
        </p:spPr>
      </p:pic>
      <p:sp>
        <p:nvSpPr>
          <p:cNvPr id="539" name="Google Shape;539;p49"/>
          <p:cNvSpPr/>
          <p:nvPr/>
        </p:nvSpPr>
        <p:spPr>
          <a:xfrm>
            <a:off x="865075" y="4203150"/>
            <a:ext cx="1467000" cy="620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100"/>
              <a:t>pos_tweet</a:t>
            </a:r>
            <a:endParaRPr b="1" sz="1100"/>
          </a:p>
          <a:p>
            <a:pPr indent="0" lvl="0" marL="0" rtl="0" algn="ctr">
              <a:spcBef>
                <a:spcPts val="0"/>
              </a:spcBef>
              <a:spcAft>
                <a:spcPts val="0"/>
              </a:spcAft>
              <a:buNone/>
            </a:pPr>
            <a:r>
              <a:rPr b="1" lang="ja" sz="1100"/>
              <a:t>neg_tweet</a:t>
            </a:r>
            <a:endParaRPr b="1" sz="1100"/>
          </a:p>
          <a:p>
            <a:pPr indent="0" lvl="0" marL="0" rtl="0" algn="ctr">
              <a:spcBef>
                <a:spcPts val="0"/>
              </a:spcBef>
              <a:spcAft>
                <a:spcPts val="0"/>
              </a:spcAft>
              <a:buNone/>
            </a:pPr>
            <a:r>
              <a:rPr b="1" lang="ja" sz="1100"/>
              <a:t>neu_tweet</a:t>
            </a:r>
            <a:endParaRPr b="1" sz="1100"/>
          </a:p>
        </p:txBody>
      </p:sp>
      <p:sp>
        <p:nvSpPr>
          <p:cNvPr id="540" name="Google Shape;540;p49"/>
          <p:cNvSpPr/>
          <p:nvPr/>
        </p:nvSpPr>
        <p:spPr>
          <a:xfrm>
            <a:off x="1009644" y="4344225"/>
            <a:ext cx="144600" cy="1692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1009644" y="4513425"/>
            <a:ext cx="144600" cy="169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1009644" y="4682625"/>
            <a:ext cx="144600" cy="1692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49"/>
          <p:cNvPicPr preferRelativeResize="0"/>
          <p:nvPr/>
        </p:nvPicPr>
        <p:blipFill>
          <a:blip r:embed="rId4">
            <a:alphaModFix/>
          </a:blip>
          <a:stretch>
            <a:fillRect/>
          </a:stretch>
        </p:blipFill>
        <p:spPr>
          <a:xfrm>
            <a:off x="7964766" y="2078875"/>
            <a:ext cx="1179233" cy="459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666666"/>
                </a:solidFill>
              </a:rPr>
              <a:t>프로젝트 결과, 평가</a:t>
            </a:r>
            <a:endParaRPr>
              <a:solidFill>
                <a:srgbClr val="666666"/>
              </a:solidFill>
            </a:endParaRPr>
          </a:p>
        </p:txBody>
      </p:sp>
      <p:sp>
        <p:nvSpPr>
          <p:cNvPr id="549" name="Google Shape;549;p50"/>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400">
                <a:solidFill>
                  <a:srgbClr val="000000"/>
                </a:solidFill>
              </a:rPr>
              <a:t>FX </a:t>
            </a:r>
            <a:r>
              <a:rPr b="1" lang="ja" sz="1400">
                <a:solidFill>
                  <a:srgbClr val="000000"/>
                </a:solidFill>
              </a:rPr>
              <a:t>sentiment tweet </a:t>
            </a:r>
            <a:r>
              <a:rPr lang="ja" sz="1050">
                <a:solidFill>
                  <a:srgbClr val="000000"/>
                </a:solidFill>
                <a:latin typeface="Arial"/>
                <a:ea typeface="Arial"/>
                <a:cs typeface="Arial"/>
                <a:sym typeface="Arial"/>
              </a:rPr>
              <a:t>(2019-07-14~2019-11-15)</a:t>
            </a:r>
            <a:endParaRPr sz="1050">
              <a:solidFill>
                <a:srgbClr val="000000"/>
              </a:solidFill>
              <a:latin typeface="Arial"/>
              <a:ea typeface="Arial"/>
              <a:cs typeface="Arial"/>
              <a:sym typeface="Arial"/>
            </a:endParaRPr>
          </a:p>
          <a:p>
            <a:pPr indent="0" lvl="0" marL="0" rtl="0" algn="ctr">
              <a:spcBef>
                <a:spcPts val="1600"/>
              </a:spcBef>
              <a:spcAft>
                <a:spcPts val="1600"/>
              </a:spcAft>
              <a:buNone/>
            </a:pPr>
            <a:r>
              <a:t/>
            </a:r>
            <a:endParaRPr b="1" sz="1400">
              <a:solidFill>
                <a:srgbClr val="000000"/>
              </a:solidFill>
            </a:endParaRPr>
          </a:p>
        </p:txBody>
      </p:sp>
      <p:pic>
        <p:nvPicPr>
          <p:cNvPr id="550" name="Google Shape;550;p50"/>
          <p:cNvPicPr preferRelativeResize="0"/>
          <p:nvPr/>
        </p:nvPicPr>
        <p:blipFill rotWithShape="1">
          <a:blip r:embed="rId3">
            <a:alphaModFix/>
          </a:blip>
          <a:srcRect b="0" l="0" r="0" t="6288"/>
          <a:stretch/>
        </p:blipFill>
        <p:spPr>
          <a:xfrm>
            <a:off x="1800" y="2571750"/>
            <a:ext cx="9144001" cy="2571625"/>
          </a:xfrm>
          <a:prstGeom prst="rect">
            <a:avLst/>
          </a:prstGeom>
          <a:noFill/>
          <a:ln>
            <a:noFill/>
          </a:ln>
        </p:spPr>
      </p:pic>
      <p:sp>
        <p:nvSpPr>
          <p:cNvPr id="551" name="Google Shape;551;p50"/>
          <p:cNvSpPr/>
          <p:nvPr/>
        </p:nvSpPr>
        <p:spPr>
          <a:xfrm>
            <a:off x="865075" y="4203150"/>
            <a:ext cx="1467000" cy="620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100"/>
              <a:t>pos_tweet</a:t>
            </a:r>
            <a:endParaRPr b="1" sz="1100"/>
          </a:p>
          <a:p>
            <a:pPr indent="0" lvl="0" marL="0" rtl="0" algn="ctr">
              <a:spcBef>
                <a:spcPts val="0"/>
              </a:spcBef>
              <a:spcAft>
                <a:spcPts val="0"/>
              </a:spcAft>
              <a:buNone/>
            </a:pPr>
            <a:r>
              <a:rPr b="1" lang="ja" sz="1100"/>
              <a:t>neg_tweet</a:t>
            </a:r>
            <a:endParaRPr b="1" sz="1100"/>
          </a:p>
          <a:p>
            <a:pPr indent="0" lvl="0" marL="0" rtl="0" algn="ctr">
              <a:spcBef>
                <a:spcPts val="0"/>
              </a:spcBef>
              <a:spcAft>
                <a:spcPts val="0"/>
              </a:spcAft>
              <a:buNone/>
            </a:pPr>
            <a:r>
              <a:rPr b="1" lang="ja" sz="1100"/>
              <a:t>neu_tweet</a:t>
            </a:r>
            <a:endParaRPr b="1" sz="1100"/>
          </a:p>
        </p:txBody>
      </p:sp>
      <p:sp>
        <p:nvSpPr>
          <p:cNvPr id="552" name="Google Shape;552;p50"/>
          <p:cNvSpPr/>
          <p:nvPr/>
        </p:nvSpPr>
        <p:spPr>
          <a:xfrm>
            <a:off x="1009644" y="4344225"/>
            <a:ext cx="144600" cy="1692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1009644" y="4513425"/>
            <a:ext cx="144600" cy="169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1009644" y="4682625"/>
            <a:ext cx="144600" cy="1692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2849150" y="3982125"/>
            <a:ext cx="1880700" cy="893400"/>
          </a:xfrm>
          <a:prstGeom prst="roundRect">
            <a:avLst>
              <a:gd fmla="val 16667"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rot="2131969">
            <a:off x="674714" y="3167480"/>
            <a:ext cx="2468472" cy="89334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 name="Google Shape;557;p50"/>
          <p:cNvCxnSpPr/>
          <p:nvPr/>
        </p:nvCxnSpPr>
        <p:spPr>
          <a:xfrm flipH="1" rot="10800000">
            <a:off x="2548250" y="4424175"/>
            <a:ext cx="4221900" cy="9300"/>
          </a:xfrm>
          <a:prstGeom prst="straightConnector1">
            <a:avLst/>
          </a:prstGeom>
          <a:noFill/>
          <a:ln cap="flat" cmpd="sng" w="38100">
            <a:solidFill>
              <a:srgbClr val="FF0000"/>
            </a:solidFill>
            <a:prstDash val="solid"/>
            <a:round/>
            <a:headEnd len="med" w="med" type="none"/>
            <a:tailEnd len="med" w="med" type="none"/>
          </a:ln>
        </p:spPr>
      </p:cxnSp>
      <p:cxnSp>
        <p:nvCxnSpPr>
          <p:cNvPr id="558" name="Google Shape;558;p50"/>
          <p:cNvCxnSpPr/>
          <p:nvPr/>
        </p:nvCxnSpPr>
        <p:spPr>
          <a:xfrm flipH="1" rot="10800000">
            <a:off x="4196250" y="3134363"/>
            <a:ext cx="4221900" cy="9300"/>
          </a:xfrm>
          <a:prstGeom prst="straightConnector1">
            <a:avLst/>
          </a:prstGeom>
          <a:noFill/>
          <a:ln cap="flat" cmpd="sng" w="38100">
            <a:solidFill>
              <a:srgbClr val="FF0000"/>
            </a:solidFill>
            <a:prstDash val="solid"/>
            <a:round/>
            <a:headEnd len="med" w="med" type="none"/>
            <a:tailEnd len="med" w="med" type="none"/>
          </a:ln>
        </p:spPr>
      </p:cxnSp>
      <p:sp>
        <p:nvSpPr>
          <p:cNvPr id="559" name="Google Shape;559;p50"/>
          <p:cNvSpPr/>
          <p:nvPr/>
        </p:nvSpPr>
        <p:spPr>
          <a:xfrm>
            <a:off x="6206050" y="3234675"/>
            <a:ext cx="441900" cy="1189500"/>
          </a:xfrm>
          <a:prstGeom prst="up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50"/>
          <p:cNvPicPr preferRelativeResize="0"/>
          <p:nvPr/>
        </p:nvPicPr>
        <p:blipFill>
          <a:blip r:embed="rId4">
            <a:alphaModFix/>
          </a:blip>
          <a:stretch>
            <a:fillRect/>
          </a:stretch>
        </p:blipFill>
        <p:spPr>
          <a:xfrm>
            <a:off x="7964766" y="2078875"/>
            <a:ext cx="1179233" cy="459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666666"/>
                </a:solidFill>
              </a:rPr>
              <a:t>프로젝트 결과, 평가</a:t>
            </a:r>
            <a:endParaRPr>
              <a:solidFill>
                <a:srgbClr val="666666"/>
              </a:solidFill>
            </a:endParaRPr>
          </a:p>
        </p:txBody>
      </p:sp>
      <p:sp>
        <p:nvSpPr>
          <p:cNvPr id="566" name="Google Shape;566;p51"/>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400">
                <a:solidFill>
                  <a:srgbClr val="000000"/>
                </a:solidFill>
              </a:rPr>
              <a:t>FX sentiment tweet </a:t>
            </a:r>
            <a:r>
              <a:rPr lang="ja" sz="1050">
                <a:solidFill>
                  <a:srgbClr val="000000"/>
                </a:solidFill>
                <a:latin typeface="Arial"/>
                <a:ea typeface="Arial"/>
                <a:cs typeface="Arial"/>
                <a:sym typeface="Arial"/>
              </a:rPr>
              <a:t>(2015-07-17~2016-11-11)</a:t>
            </a:r>
            <a:endParaRPr sz="1050">
              <a:solidFill>
                <a:srgbClr val="000000"/>
              </a:solidFill>
              <a:latin typeface="Arial"/>
              <a:ea typeface="Arial"/>
              <a:cs typeface="Arial"/>
              <a:sym typeface="Arial"/>
            </a:endParaRPr>
          </a:p>
          <a:p>
            <a:pPr indent="0" lvl="0" marL="0" rtl="0" algn="ctr">
              <a:spcBef>
                <a:spcPts val="1600"/>
              </a:spcBef>
              <a:spcAft>
                <a:spcPts val="1600"/>
              </a:spcAft>
              <a:buNone/>
            </a:pPr>
            <a:r>
              <a:t/>
            </a:r>
            <a:endParaRPr sz="1400">
              <a:solidFill>
                <a:srgbClr val="000000"/>
              </a:solidFill>
            </a:endParaRPr>
          </a:p>
        </p:txBody>
      </p:sp>
      <p:pic>
        <p:nvPicPr>
          <p:cNvPr id="567" name="Google Shape;567;p51"/>
          <p:cNvPicPr preferRelativeResize="0"/>
          <p:nvPr/>
        </p:nvPicPr>
        <p:blipFill>
          <a:blip r:embed="rId3">
            <a:alphaModFix/>
          </a:blip>
          <a:stretch>
            <a:fillRect/>
          </a:stretch>
        </p:blipFill>
        <p:spPr>
          <a:xfrm>
            <a:off x="0" y="2610650"/>
            <a:ext cx="9143999" cy="2532725"/>
          </a:xfrm>
          <a:prstGeom prst="rect">
            <a:avLst/>
          </a:prstGeom>
          <a:noFill/>
          <a:ln>
            <a:noFill/>
          </a:ln>
          <a:effectLst>
            <a:outerShdw blurRad="57150" rotWithShape="0" algn="bl" dir="5400000" dist="19050">
              <a:srgbClr val="000000">
                <a:alpha val="60000"/>
              </a:srgbClr>
            </a:outerShdw>
            <a:reflection blurRad="0" dir="5400000" dist="38100" endA="0" endPos="30000" fadeDir="5400012" kx="0" rotWithShape="0" algn="bl" stA="28000" stPos="0" sy="-100000" ky="0"/>
          </a:effectLst>
        </p:spPr>
      </p:pic>
      <p:sp>
        <p:nvSpPr>
          <p:cNvPr id="568" name="Google Shape;568;p51"/>
          <p:cNvSpPr/>
          <p:nvPr/>
        </p:nvSpPr>
        <p:spPr>
          <a:xfrm>
            <a:off x="7361500" y="2610650"/>
            <a:ext cx="1715700" cy="68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100"/>
              <a:t>pos_tweet</a:t>
            </a:r>
            <a:endParaRPr b="1" sz="1100"/>
          </a:p>
          <a:p>
            <a:pPr indent="0" lvl="0" marL="0" rtl="0" algn="ctr">
              <a:spcBef>
                <a:spcPts val="0"/>
              </a:spcBef>
              <a:spcAft>
                <a:spcPts val="0"/>
              </a:spcAft>
              <a:buNone/>
            </a:pPr>
            <a:r>
              <a:rPr b="1" lang="ja" sz="1100"/>
              <a:t>neg_tweet</a:t>
            </a:r>
            <a:endParaRPr b="1" sz="1100"/>
          </a:p>
          <a:p>
            <a:pPr indent="0" lvl="0" marL="0" rtl="0" algn="ctr">
              <a:spcBef>
                <a:spcPts val="0"/>
              </a:spcBef>
              <a:spcAft>
                <a:spcPts val="0"/>
              </a:spcAft>
              <a:buNone/>
            </a:pPr>
            <a:r>
              <a:rPr b="1" lang="ja" sz="1100"/>
              <a:t>neu_tweet</a:t>
            </a:r>
            <a:endParaRPr b="1" sz="1100"/>
          </a:p>
        </p:txBody>
      </p:sp>
      <p:sp>
        <p:nvSpPr>
          <p:cNvPr id="569" name="Google Shape;569;p51"/>
          <p:cNvSpPr/>
          <p:nvPr/>
        </p:nvSpPr>
        <p:spPr>
          <a:xfrm>
            <a:off x="7530575" y="2766927"/>
            <a:ext cx="169200" cy="18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7530575" y="2954360"/>
            <a:ext cx="169200" cy="1875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7530575" y="3141792"/>
            <a:ext cx="169200" cy="187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51"/>
          <p:cNvPicPr preferRelativeResize="0"/>
          <p:nvPr/>
        </p:nvPicPr>
        <p:blipFill>
          <a:blip r:embed="rId4">
            <a:alphaModFix/>
          </a:blip>
          <a:stretch>
            <a:fillRect/>
          </a:stretch>
        </p:blipFill>
        <p:spPr>
          <a:xfrm>
            <a:off x="7877700" y="2078876"/>
            <a:ext cx="1199499" cy="46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t>LSTM(Long Short-Term Memory)</a:t>
            </a:r>
            <a:endParaRPr sz="1800"/>
          </a:p>
        </p:txBody>
      </p:sp>
      <p:sp>
        <p:nvSpPr>
          <p:cNvPr id="106" name="Google Shape;106;p16"/>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solidFill>
                <a:srgbClr val="000000"/>
              </a:solidFill>
            </a:endParaRPr>
          </a:p>
          <a:p>
            <a:pPr indent="0" lvl="0" marL="0" rtl="0" algn="ctr">
              <a:spcBef>
                <a:spcPts val="1600"/>
              </a:spcBef>
              <a:spcAft>
                <a:spcPts val="0"/>
              </a:spcAft>
              <a:buNone/>
            </a:pPr>
            <a:r>
              <a:rPr lang="ja" sz="1400">
                <a:solidFill>
                  <a:srgbClr val="000000"/>
                </a:solidFill>
              </a:rPr>
              <a:t>Long Short-Term Memory network는 [LSTM]라고 불리고 있고, 장기적인 의존관계를 학습할 수 있는 특별한 RNN이다. </a:t>
            </a:r>
            <a:r>
              <a:rPr lang="ja" sz="1400" u="sng">
                <a:solidFill>
                  <a:srgbClr val="000000"/>
                </a:solidFill>
              </a:rPr>
              <a:t>Hochreiter &amp; Schmidhuber(1997)</a:t>
            </a:r>
            <a:r>
              <a:rPr lang="ja" sz="1400">
                <a:solidFill>
                  <a:srgbClr val="000000"/>
                </a:solidFill>
              </a:rPr>
              <a:t>에 의해서 발표되고, 후에 연구자들이 많은 논문을 썼다. 현재도 널리 사용되고 있는 기술이다.</a:t>
            </a:r>
            <a:endParaRPr sz="1400">
              <a:solidFill>
                <a:srgbClr val="000000"/>
              </a:solidFill>
            </a:endParaRPr>
          </a:p>
          <a:p>
            <a:pPr indent="0" lvl="0" marL="0" rtl="0" algn="ctr">
              <a:spcBef>
                <a:spcPts val="1600"/>
              </a:spcBef>
              <a:spcAft>
                <a:spcPts val="0"/>
              </a:spcAft>
              <a:buNone/>
            </a:pPr>
            <a:r>
              <a:t/>
            </a:r>
            <a:endParaRPr sz="1400">
              <a:solidFill>
                <a:srgbClr val="000000"/>
              </a:solidFill>
            </a:endParaRPr>
          </a:p>
          <a:p>
            <a:pPr indent="0" lvl="0" marL="0" rtl="0" algn="ctr">
              <a:spcBef>
                <a:spcPts val="1600"/>
              </a:spcBef>
              <a:spcAft>
                <a:spcPts val="1600"/>
              </a:spcAft>
              <a:buNone/>
            </a:pPr>
            <a:r>
              <a:rPr lang="ja" sz="1400">
                <a:solidFill>
                  <a:srgbClr val="000000"/>
                </a:solidFill>
              </a:rPr>
              <a:t>short-term memory란 단기기억의 의미이고, </a:t>
            </a:r>
            <a:r>
              <a:rPr lang="ja" sz="1400">
                <a:solidFill>
                  <a:srgbClr val="000000"/>
                </a:solidFill>
                <a:highlight>
                  <a:srgbClr val="FFFF00"/>
                </a:highlight>
              </a:rPr>
              <a:t>단기기억을 장기적으로 걸쳐서 활용하는 것을 가능</a:t>
            </a:r>
            <a:r>
              <a:rPr lang="ja" sz="1400">
                <a:solidFill>
                  <a:srgbClr val="000000"/>
                </a:solidFill>
              </a:rPr>
              <a:t>하게 되는 것이 LSTM의 중요한 성과다.</a:t>
            </a:r>
            <a:endParaRPr sz="1400">
              <a:solidFill>
                <a:srgbClr val="000000"/>
              </a:solidFill>
            </a:endParaRPr>
          </a:p>
        </p:txBody>
      </p:sp>
      <p:sp>
        <p:nvSpPr>
          <p:cNvPr id="107" name="Google Shape;107;p16"/>
          <p:cNvSpPr txBox="1"/>
          <p:nvPr/>
        </p:nvSpPr>
        <p:spPr>
          <a:xfrm>
            <a:off x="7591450" y="4546100"/>
            <a:ext cx="1552500" cy="5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ja" sz="600" u="sng">
                <a:solidFill>
                  <a:schemeClr val="accent5"/>
                </a:solidFill>
                <a:latin typeface="Lato"/>
                <a:ea typeface="Lato"/>
                <a:cs typeface="Lato"/>
                <a:sym typeface="Lato"/>
                <a:hlinkClick r:id="rId3"/>
              </a:rPr>
              <a:t>COMPARING CONVOLUTIONAL AND LSTM NEURAL NETWORKS FOR INTRADAY FOREX DIRECTION PREDICTON</a:t>
            </a:r>
            <a:r>
              <a:rPr lang="ja" sz="600">
                <a:latin typeface="Lato"/>
                <a:ea typeface="Lato"/>
                <a:cs typeface="Lato"/>
                <a:sym typeface="Lato"/>
              </a:rPr>
              <a:t> (2018)</a:t>
            </a:r>
            <a:endParaRPr sz="600">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666666"/>
                </a:solidFill>
              </a:rPr>
              <a:t>프로젝트 결과, 평가</a:t>
            </a:r>
            <a:endParaRPr>
              <a:solidFill>
                <a:srgbClr val="666666"/>
              </a:solidFill>
            </a:endParaRPr>
          </a:p>
        </p:txBody>
      </p:sp>
      <p:sp>
        <p:nvSpPr>
          <p:cNvPr id="578" name="Google Shape;578;p52"/>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400">
                <a:solidFill>
                  <a:srgbClr val="000000"/>
                </a:solidFill>
              </a:rPr>
              <a:t>FX sentiment tweet </a:t>
            </a:r>
            <a:r>
              <a:rPr lang="ja" sz="1050">
                <a:solidFill>
                  <a:srgbClr val="000000"/>
                </a:solidFill>
                <a:latin typeface="Arial"/>
                <a:ea typeface="Arial"/>
                <a:cs typeface="Arial"/>
                <a:sym typeface="Arial"/>
              </a:rPr>
              <a:t>(2015-07-17~2016-11-11)</a:t>
            </a:r>
            <a:endParaRPr sz="1050">
              <a:solidFill>
                <a:srgbClr val="000000"/>
              </a:solidFill>
              <a:latin typeface="Arial"/>
              <a:ea typeface="Arial"/>
              <a:cs typeface="Arial"/>
              <a:sym typeface="Arial"/>
            </a:endParaRPr>
          </a:p>
          <a:p>
            <a:pPr indent="0" lvl="0" marL="0" rtl="0" algn="ctr">
              <a:spcBef>
                <a:spcPts val="1600"/>
              </a:spcBef>
              <a:spcAft>
                <a:spcPts val="1600"/>
              </a:spcAft>
              <a:buNone/>
            </a:pPr>
            <a:r>
              <a:t/>
            </a:r>
            <a:endParaRPr sz="1400">
              <a:solidFill>
                <a:srgbClr val="000000"/>
              </a:solidFill>
            </a:endParaRPr>
          </a:p>
        </p:txBody>
      </p:sp>
      <p:pic>
        <p:nvPicPr>
          <p:cNvPr id="579" name="Google Shape;579;p52"/>
          <p:cNvPicPr preferRelativeResize="0"/>
          <p:nvPr/>
        </p:nvPicPr>
        <p:blipFill>
          <a:blip r:embed="rId3">
            <a:alphaModFix/>
          </a:blip>
          <a:stretch>
            <a:fillRect/>
          </a:stretch>
        </p:blipFill>
        <p:spPr>
          <a:xfrm>
            <a:off x="33350" y="2610650"/>
            <a:ext cx="9079526" cy="2499500"/>
          </a:xfrm>
          <a:prstGeom prst="rect">
            <a:avLst/>
          </a:prstGeom>
          <a:noFill/>
          <a:ln>
            <a:noFill/>
          </a:ln>
        </p:spPr>
      </p:pic>
      <p:sp>
        <p:nvSpPr>
          <p:cNvPr id="580" name="Google Shape;580;p52"/>
          <p:cNvSpPr/>
          <p:nvPr/>
        </p:nvSpPr>
        <p:spPr>
          <a:xfrm>
            <a:off x="7361500" y="2610650"/>
            <a:ext cx="1715700" cy="687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ja" sz="1100"/>
              <a:t>pos_tweet</a:t>
            </a:r>
            <a:endParaRPr b="1" sz="1100"/>
          </a:p>
          <a:p>
            <a:pPr indent="0" lvl="0" marL="0" rtl="0" algn="ctr">
              <a:spcBef>
                <a:spcPts val="0"/>
              </a:spcBef>
              <a:spcAft>
                <a:spcPts val="0"/>
              </a:spcAft>
              <a:buNone/>
            </a:pPr>
            <a:r>
              <a:rPr b="1" lang="ja" sz="1100"/>
              <a:t>neg_tweet</a:t>
            </a:r>
            <a:endParaRPr b="1" sz="1100"/>
          </a:p>
          <a:p>
            <a:pPr indent="0" lvl="0" marL="0" rtl="0" algn="ctr">
              <a:spcBef>
                <a:spcPts val="0"/>
              </a:spcBef>
              <a:spcAft>
                <a:spcPts val="0"/>
              </a:spcAft>
              <a:buNone/>
            </a:pPr>
            <a:r>
              <a:rPr b="1" lang="ja" sz="1100"/>
              <a:t>neu_tweet</a:t>
            </a:r>
            <a:endParaRPr b="1" sz="1100"/>
          </a:p>
        </p:txBody>
      </p:sp>
      <p:sp>
        <p:nvSpPr>
          <p:cNvPr id="581" name="Google Shape;581;p52"/>
          <p:cNvSpPr/>
          <p:nvPr/>
        </p:nvSpPr>
        <p:spPr>
          <a:xfrm>
            <a:off x="7530575" y="2766927"/>
            <a:ext cx="169200" cy="18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7530575" y="3141792"/>
            <a:ext cx="169200" cy="1875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rot="1225332">
            <a:off x="3740072" y="3622721"/>
            <a:ext cx="3983261" cy="89326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52"/>
          <p:cNvPicPr preferRelativeResize="0"/>
          <p:nvPr/>
        </p:nvPicPr>
        <p:blipFill>
          <a:blip r:embed="rId4">
            <a:alphaModFix/>
          </a:blip>
          <a:stretch>
            <a:fillRect/>
          </a:stretch>
        </p:blipFill>
        <p:spPr>
          <a:xfrm>
            <a:off x="7877700" y="2078876"/>
            <a:ext cx="1199499" cy="463275"/>
          </a:xfrm>
          <a:prstGeom prst="rect">
            <a:avLst/>
          </a:prstGeom>
          <a:noFill/>
          <a:ln>
            <a:noFill/>
          </a:ln>
        </p:spPr>
      </p:pic>
      <p:sp>
        <p:nvSpPr>
          <p:cNvPr id="585" name="Google Shape;585;p52"/>
          <p:cNvSpPr/>
          <p:nvPr/>
        </p:nvSpPr>
        <p:spPr>
          <a:xfrm>
            <a:off x="4261925" y="329795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4937875" y="3754580"/>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a:off x="5061975" y="3659780"/>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3627050" y="307595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5904475" y="38934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6339875" y="42722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6527650" y="443875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6885225" y="42722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7405525" y="44747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7754150" y="44747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7836350" y="456950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8178250" y="4343955"/>
            <a:ext cx="82200" cy="94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7530575" y="2954427"/>
            <a:ext cx="169200" cy="1875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1671125" y="2861105"/>
            <a:ext cx="82200" cy="94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flipH="1">
            <a:off x="5020075" y="3713925"/>
            <a:ext cx="82200" cy="94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666666"/>
                </a:solidFill>
              </a:rPr>
              <a:t>프로젝트 결과, 평가</a:t>
            </a:r>
            <a:endParaRPr>
              <a:solidFill>
                <a:srgbClr val="666666"/>
              </a:solidFill>
            </a:endParaRPr>
          </a:p>
        </p:txBody>
      </p:sp>
      <p:sp>
        <p:nvSpPr>
          <p:cNvPr id="605" name="Google Shape;605;p53"/>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ja" sz="1400">
                <a:solidFill>
                  <a:srgbClr val="000000"/>
                </a:solidFill>
              </a:rPr>
              <a:t> </a:t>
            </a:r>
            <a:endParaRPr sz="1400">
              <a:solidFill>
                <a:srgbClr val="000000"/>
              </a:solidFill>
            </a:endParaRPr>
          </a:p>
        </p:txBody>
      </p:sp>
      <p:pic>
        <p:nvPicPr>
          <p:cNvPr id="606" name="Google Shape;606;p53"/>
          <p:cNvPicPr preferRelativeResize="0"/>
          <p:nvPr/>
        </p:nvPicPr>
        <p:blipFill>
          <a:blip r:embed="rId3">
            <a:alphaModFix/>
          </a:blip>
          <a:stretch>
            <a:fillRect/>
          </a:stretch>
        </p:blipFill>
        <p:spPr>
          <a:xfrm>
            <a:off x="1436225" y="2671250"/>
            <a:ext cx="2879474" cy="2472125"/>
          </a:xfrm>
          <a:prstGeom prst="rect">
            <a:avLst/>
          </a:prstGeom>
          <a:noFill/>
          <a:ln cap="flat" cmpd="sng" w="9525">
            <a:solidFill>
              <a:srgbClr val="000000"/>
            </a:solidFill>
            <a:prstDash val="solid"/>
            <a:round/>
            <a:headEnd len="sm" w="sm" type="none"/>
            <a:tailEnd len="sm" w="sm" type="none"/>
          </a:ln>
        </p:spPr>
      </p:pic>
      <p:sp>
        <p:nvSpPr>
          <p:cNvPr id="607" name="Google Shape;607;p53"/>
          <p:cNvSpPr/>
          <p:nvPr/>
        </p:nvSpPr>
        <p:spPr>
          <a:xfrm rot="-1266059">
            <a:off x="517218" y="2146110"/>
            <a:ext cx="1166625" cy="459853"/>
          </a:xfrm>
          <a:prstGeom prst="roundRect">
            <a:avLst>
              <a:gd fmla="val 16667" name="adj"/>
            </a:avLst>
          </a:prstGeom>
          <a:solidFill>
            <a:srgbClr val="FF0000"/>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Original Model</a:t>
            </a:r>
            <a:endParaRPr b="1" sz="1200">
              <a:solidFill>
                <a:srgbClr val="FFFFFF"/>
              </a:solidFill>
            </a:endParaRPr>
          </a:p>
        </p:txBody>
      </p:sp>
      <p:sp>
        <p:nvSpPr>
          <p:cNvPr id="608" name="Google Shape;608;p53"/>
          <p:cNvSpPr/>
          <p:nvPr/>
        </p:nvSpPr>
        <p:spPr>
          <a:xfrm rot="-1266059">
            <a:off x="928793" y="2273460"/>
            <a:ext cx="1166625" cy="459853"/>
          </a:xfrm>
          <a:prstGeom prst="roundRect">
            <a:avLst>
              <a:gd fmla="val 16667" name="adj"/>
            </a:avLst>
          </a:prstGeom>
          <a:solidFill>
            <a:srgbClr val="0000F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MY</a:t>
            </a:r>
            <a:endParaRPr b="1" sz="1200">
              <a:solidFill>
                <a:srgbClr val="FFFFFF"/>
              </a:solidFill>
            </a:endParaRPr>
          </a:p>
          <a:p>
            <a:pPr indent="0" lvl="0" marL="0" rtl="0" algn="ctr">
              <a:spcBef>
                <a:spcPts val="0"/>
              </a:spcBef>
              <a:spcAft>
                <a:spcPts val="0"/>
              </a:spcAft>
              <a:buNone/>
            </a:pPr>
            <a:r>
              <a:rPr b="1" lang="ja" sz="1200">
                <a:solidFill>
                  <a:srgbClr val="FFFFFF"/>
                </a:solidFill>
              </a:rPr>
              <a:t> Model</a:t>
            </a:r>
            <a:endParaRPr b="1" sz="1200">
              <a:solidFill>
                <a:srgbClr val="FFFFFF"/>
              </a:solidFill>
            </a:endParaRPr>
          </a:p>
        </p:txBody>
      </p:sp>
      <p:sp>
        <p:nvSpPr>
          <p:cNvPr id="609" name="Google Shape;609;p53"/>
          <p:cNvSpPr txBox="1"/>
          <p:nvPr/>
        </p:nvSpPr>
        <p:spPr>
          <a:xfrm>
            <a:off x="5109700" y="2539925"/>
            <a:ext cx="2985600" cy="25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latin typeface="Lato"/>
                <a:ea typeface="Lato"/>
                <a:cs typeface="Lato"/>
                <a:sym typeface="Lato"/>
              </a:rPr>
              <a:t>parameter</a:t>
            </a:r>
            <a:endParaRPr b="1">
              <a:latin typeface="Lato"/>
              <a:ea typeface="Lato"/>
              <a:cs typeface="Lato"/>
              <a:sym typeface="Lato"/>
            </a:endParaRPr>
          </a:p>
          <a:p>
            <a:pPr indent="0" lvl="0" marL="0" rtl="0" algn="ctr">
              <a:lnSpc>
                <a:spcPct val="115000"/>
              </a:lnSpc>
              <a:spcBef>
                <a:spcPts val="0"/>
              </a:spcBef>
              <a:spcAft>
                <a:spcPts val="0"/>
              </a:spcAft>
              <a:buNone/>
            </a:pPr>
            <a:r>
              <a:t/>
            </a:r>
            <a:endParaRPr b="1" sz="900">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・Activation Function</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(relu, softmax)</a:t>
            </a:r>
            <a:endParaRPr>
              <a:latin typeface="Lato"/>
              <a:ea typeface="Lato"/>
              <a:cs typeface="Lato"/>
              <a:sym typeface="Lato"/>
            </a:endParaRPr>
          </a:p>
          <a:p>
            <a:pPr indent="0" lvl="0" marL="0" rtl="0" algn="ctr">
              <a:lnSpc>
                <a:spcPct val="115000"/>
              </a:lnSpc>
              <a:spcBef>
                <a:spcPts val="0"/>
              </a:spcBef>
              <a:spcAft>
                <a:spcPts val="0"/>
              </a:spcAft>
              <a:buNone/>
            </a:pPr>
            <a:r>
              <a:t/>
            </a:r>
            <a:endParaRPr sz="900">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・Optimizer</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(Adam)</a:t>
            </a:r>
            <a:endParaRPr>
              <a:latin typeface="Lato"/>
              <a:ea typeface="Lato"/>
              <a:cs typeface="Lato"/>
              <a:sym typeface="Lato"/>
            </a:endParaRPr>
          </a:p>
          <a:p>
            <a:pPr indent="0" lvl="0" marL="0" rtl="0" algn="ctr">
              <a:lnSpc>
                <a:spcPct val="115000"/>
              </a:lnSpc>
              <a:spcBef>
                <a:spcPts val="0"/>
              </a:spcBef>
              <a:spcAft>
                <a:spcPts val="0"/>
              </a:spcAft>
              <a:buNone/>
            </a:pPr>
            <a:r>
              <a:t/>
            </a:r>
            <a:endParaRPr sz="900">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・Loss function</a:t>
            </a:r>
            <a:endParaRPr>
              <a:latin typeface="Lato"/>
              <a:ea typeface="Lato"/>
              <a:cs typeface="Lato"/>
              <a:sym typeface="Lato"/>
            </a:endParaRPr>
          </a:p>
          <a:p>
            <a:pPr indent="0" lvl="0" marL="0" rtl="0" algn="ctr">
              <a:lnSpc>
                <a:spcPct val="115000"/>
              </a:lnSpc>
              <a:spcBef>
                <a:spcPts val="0"/>
              </a:spcBef>
              <a:spcAft>
                <a:spcPts val="0"/>
              </a:spcAft>
              <a:buNone/>
            </a:pPr>
            <a:r>
              <a:rPr lang="ja">
                <a:latin typeface="Lato"/>
                <a:ea typeface="Lato"/>
                <a:cs typeface="Lato"/>
                <a:sym typeface="Lato"/>
              </a:rPr>
              <a:t>(Categorical CrossEntropy)</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666666"/>
                </a:solidFill>
              </a:rPr>
              <a:t>프로젝트 결과, 평가</a:t>
            </a:r>
            <a:endParaRPr>
              <a:solidFill>
                <a:srgbClr val="666666"/>
              </a:solidFill>
            </a:endParaRPr>
          </a:p>
        </p:txBody>
      </p:sp>
      <p:sp>
        <p:nvSpPr>
          <p:cNvPr id="615" name="Google Shape;615;p54"/>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ja" sz="1400">
                <a:solidFill>
                  <a:srgbClr val="000000"/>
                </a:solidFill>
              </a:rPr>
              <a:t> </a:t>
            </a:r>
            <a:endParaRPr sz="1400">
              <a:solidFill>
                <a:srgbClr val="000000"/>
              </a:solidFill>
            </a:endParaRPr>
          </a:p>
        </p:txBody>
      </p:sp>
      <p:pic>
        <p:nvPicPr>
          <p:cNvPr id="616" name="Google Shape;616;p54"/>
          <p:cNvPicPr preferRelativeResize="0"/>
          <p:nvPr/>
        </p:nvPicPr>
        <p:blipFill>
          <a:blip r:embed="rId3">
            <a:alphaModFix/>
          </a:blip>
          <a:stretch>
            <a:fillRect/>
          </a:stretch>
        </p:blipFill>
        <p:spPr>
          <a:xfrm>
            <a:off x="1478175" y="4057775"/>
            <a:ext cx="6191250" cy="933450"/>
          </a:xfrm>
          <a:prstGeom prst="rect">
            <a:avLst/>
          </a:prstGeom>
          <a:noFill/>
          <a:ln>
            <a:noFill/>
          </a:ln>
        </p:spPr>
      </p:pic>
      <p:pic>
        <p:nvPicPr>
          <p:cNvPr id="617" name="Google Shape;617;p54"/>
          <p:cNvPicPr preferRelativeResize="0"/>
          <p:nvPr/>
        </p:nvPicPr>
        <p:blipFill>
          <a:blip r:embed="rId4">
            <a:alphaModFix/>
          </a:blip>
          <a:stretch>
            <a:fillRect/>
          </a:stretch>
        </p:blipFill>
        <p:spPr>
          <a:xfrm>
            <a:off x="1476375" y="2777125"/>
            <a:ext cx="6191250" cy="933450"/>
          </a:xfrm>
          <a:prstGeom prst="rect">
            <a:avLst/>
          </a:prstGeom>
          <a:noFill/>
          <a:ln>
            <a:noFill/>
          </a:ln>
        </p:spPr>
      </p:pic>
      <p:sp>
        <p:nvSpPr>
          <p:cNvPr id="618" name="Google Shape;618;p54"/>
          <p:cNvSpPr/>
          <p:nvPr/>
        </p:nvSpPr>
        <p:spPr>
          <a:xfrm rot="-1266059">
            <a:off x="672868" y="2504485"/>
            <a:ext cx="1166625" cy="459853"/>
          </a:xfrm>
          <a:prstGeom prst="roundRect">
            <a:avLst>
              <a:gd fmla="val 16667" name="adj"/>
            </a:avLst>
          </a:prstGeom>
          <a:solidFill>
            <a:srgbClr val="FF0000"/>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Original Model</a:t>
            </a:r>
            <a:endParaRPr b="1" sz="1200">
              <a:solidFill>
                <a:srgbClr val="FFFFFF"/>
              </a:solidFill>
            </a:endParaRPr>
          </a:p>
        </p:txBody>
      </p:sp>
      <p:sp>
        <p:nvSpPr>
          <p:cNvPr id="619" name="Google Shape;619;p54"/>
          <p:cNvSpPr/>
          <p:nvPr/>
        </p:nvSpPr>
        <p:spPr>
          <a:xfrm rot="-1266059">
            <a:off x="773143" y="3809535"/>
            <a:ext cx="1166625" cy="459853"/>
          </a:xfrm>
          <a:prstGeom prst="roundRect">
            <a:avLst>
              <a:gd fmla="val 16667" name="adj"/>
            </a:avLst>
          </a:prstGeom>
          <a:solidFill>
            <a:srgbClr val="0000FF"/>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rPr>
              <a:t>MY</a:t>
            </a:r>
            <a:endParaRPr b="1" sz="1200">
              <a:solidFill>
                <a:srgbClr val="FFFFFF"/>
              </a:solidFill>
            </a:endParaRPr>
          </a:p>
          <a:p>
            <a:pPr indent="0" lvl="0" marL="0" rtl="0" algn="ctr">
              <a:spcBef>
                <a:spcPts val="0"/>
              </a:spcBef>
              <a:spcAft>
                <a:spcPts val="0"/>
              </a:spcAft>
              <a:buNone/>
            </a:pPr>
            <a:r>
              <a:rPr b="1" lang="ja" sz="1200">
                <a:solidFill>
                  <a:srgbClr val="FFFFFF"/>
                </a:solidFill>
              </a:rPr>
              <a:t> Model</a:t>
            </a:r>
            <a:endParaRPr b="1" sz="12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Discussion</a:t>
            </a:r>
            <a:endParaRPr/>
          </a:p>
        </p:txBody>
      </p:sp>
      <p:sp>
        <p:nvSpPr>
          <p:cNvPr id="625" name="Google Shape;625;p55"/>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・Twitter API 제한으로 2019/07/15~2019/11/15까지라는 </a:t>
            </a:r>
            <a:r>
              <a:rPr lang="ja" sz="1400" u="sng">
                <a:solidFill>
                  <a:srgbClr val="000000"/>
                </a:solidFill>
                <a:latin typeface="Arial"/>
                <a:ea typeface="Arial"/>
                <a:cs typeface="Arial"/>
                <a:sym typeface="Arial"/>
              </a:rPr>
              <a:t>충분한 Tweet수를 얻을수가 없었다.</a:t>
            </a:r>
            <a:endParaRPr sz="1400" u="sng">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・LSTM과 NLP를 합친 연구가 언급되는 선행연구가 없기 때문에 새로운 지표를 만들고 이번의 연구를 했다.</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a:t>
            </a:r>
            <a:r>
              <a:rPr b="1" lang="ja" sz="1400">
                <a:solidFill>
                  <a:srgbClr val="FF0000"/>
                </a:solidFill>
                <a:latin typeface="Arial"/>
                <a:ea typeface="Arial"/>
                <a:cs typeface="Arial"/>
                <a:sym typeface="Arial"/>
              </a:rPr>
              <a:t>LSTM로 FX예측과 NLP학습으로 말이암아 경제적인 지표도 적은만 고려할 수 있었다.</a:t>
            </a:r>
            <a:endParaRPr b="1" sz="1400">
              <a:solidFill>
                <a:srgbClr val="FF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・Tweet 제한문제가 해결하면 더 좋은 연구결과를 얻을 수 있다.</a:t>
            </a:r>
            <a:endParaRPr sz="140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연구</a:t>
            </a:r>
            <a:r>
              <a:rPr lang="ja"/>
              <a:t>의 중요성</a:t>
            </a:r>
            <a:endParaRPr/>
          </a:p>
        </p:txBody>
      </p:sp>
      <p:sp>
        <p:nvSpPr>
          <p:cNvPr id="631" name="Google Shape;631;p56"/>
          <p:cNvSpPr txBox="1"/>
          <p:nvPr>
            <p:ph idx="1" type="body"/>
          </p:nvPr>
        </p:nvSpPr>
        <p:spPr>
          <a:xfrm>
            <a:off x="0" y="2078875"/>
            <a:ext cx="9144000" cy="3064500"/>
          </a:xfrm>
          <a:prstGeom prst="rect">
            <a:avLst/>
          </a:prstGeom>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a:t>
            </a:r>
            <a:r>
              <a:rPr b="1" lang="ja" sz="1400">
                <a:solidFill>
                  <a:srgbClr val="FF0000"/>
                </a:solidFill>
                <a:latin typeface="Arial"/>
                <a:ea typeface="Arial"/>
                <a:cs typeface="Arial"/>
                <a:sym typeface="Arial"/>
              </a:rPr>
              <a:t>Trump의 Tweet이 환율과 관련된 것으로 나타났다.</a:t>
            </a:r>
            <a:endParaRPr b="1" sz="1400">
              <a:solidFill>
                <a:srgbClr val="FF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・과거</a:t>
            </a:r>
            <a:r>
              <a:rPr lang="ja" sz="1400">
                <a:solidFill>
                  <a:srgbClr val="000000"/>
                </a:solidFill>
                <a:latin typeface="Arial"/>
                <a:ea typeface="Arial"/>
                <a:cs typeface="Arial"/>
                <a:sym typeface="Arial"/>
              </a:rPr>
              <a:t>의 환율 행동 패턴과 경제적인 지표를 고려하고 환율 트렌드를 더 이해할 수 있다.</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・최종적으</a:t>
            </a:r>
            <a:r>
              <a:rPr lang="ja" sz="1400">
                <a:solidFill>
                  <a:srgbClr val="000000"/>
                </a:solidFill>
                <a:latin typeface="Arial"/>
                <a:ea typeface="Arial"/>
                <a:cs typeface="Arial"/>
                <a:sym typeface="Arial"/>
              </a:rPr>
              <a:t>로 이익을 얻을 수 있기 위한 참고가 되면 좋다.</a:t>
            </a:r>
            <a:endParaRPr sz="140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향</a:t>
            </a:r>
            <a:r>
              <a:rPr lang="ja"/>
              <a:t>후 발전 계획</a:t>
            </a:r>
            <a:endParaRPr/>
          </a:p>
        </p:txBody>
      </p:sp>
      <p:sp>
        <p:nvSpPr>
          <p:cNvPr id="637" name="Google Shape;637;p57"/>
          <p:cNvSpPr txBox="1"/>
          <p:nvPr>
            <p:ph idx="1" type="body"/>
          </p:nvPr>
        </p:nvSpPr>
        <p:spPr>
          <a:xfrm>
            <a:off x="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・Web scraping기술</a:t>
            </a:r>
            <a:r>
              <a:rPr lang="ja" sz="1400">
                <a:solidFill>
                  <a:srgbClr val="000000"/>
                </a:solidFill>
                <a:latin typeface="Arial"/>
                <a:ea typeface="Arial"/>
                <a:cs typeface="Arial"/>
                <a:sym typeface="Arial"/>
              </a:rPr>
              <a:t>을 쓰고 경제적인 지표 데이터를 많이 수집한다.</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ja" sz="1400">
                <a:solidFill>
                  <a:srgbClr val="000000"/>
                </a:solidFill>
                <a:latin typeface="Arial"/>
                <a:ea typeface="Arial"/>
                <a:cs typeface="Arial"/>
                <a:sym typeface="Arial"/>
              </a:rPr>
              <a:t>・</a:t>
            </a:r>
            <a:r>
              <a:rPr lang="ja" sz="1400">
                <a:solidFill>
                  <a:srgbClr val="000000"/>
                </a:solidFill>
                <a:latin typeface="Arial"/>
                <a:ea typeface="Arial"/>
                <a:cs typeface="Arial"/>
                <a:sym typeface="Arial"/>
              </a:rPr>
              <a:t>다른 연구자들이 이를 참고해서 버전업된 연구를 진행하기를 바란다.</a:t>
            </a:r>
            <a:endParaRPr sz="14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참</a:t>
            </a:r>
            <a:r>
              <a:rPr lang="ja"/>
              <a:t>고 문헌</a:t>
            </a:r>
            <a:endParaRPr/>
          </a:p>
        </p:txBody>
      </p:sp>
      <p:sp>
        <p:nvSpPr>
          <p:cNvPr id="643" name="Google Shape;643;p58"/>
          <p:cNvSpPr txBox="1"/>
          <p:nvPr>
            <p:ph idx="1" type="body"/>
          </p:nvPr>
        </p:nvSpPr>
        <p:spPr>
          <a:xfrm>
            <a:off x="-50" y="2078875"/>
            <a:ext cx="9144000" cy="30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ja" sz="1000"/>
              <a:t> </a:t>
            </a:r>
            <a:r>
              <a:rPr lang="ja" sz="1000" u="sng">
                <a:solidFill>
                  <a:schemeClr val="hlink"/>
                </a:solidFill>
                <a:hlinkClick r:id="rId3"/>
              </a:rPr>
              <a:t>COMPARING CONVOLUTIONAL AND LSTM NEURAL NETWORKS FOR INTRADAY FOREX DIRECTION PREDICTON</a:t>
            </a:r>
            <a:endParaRPr sz="1000"/>
          </a:p>
          <a:p>
            <a:pPr indent="0" lvl="0" marL="0" rtl="0" algn="ctr">
              <a:spcBef>
                <a:spcPts val="1600"/>
              </a:spcBef>
              <a:spcAft>
                <a:spcPts val="0"/>
              </a:spcAft>
              <a:buNone/>
            </a:pPr>
            <a:r>
              <a:rPr lang="ja" sz="1000" u="sng">
                <a:solidFill>
                  <a:schemeClr val="hlink"/>
                </a:solidFill>
                <a:hlinkClick r:id="rId4"/>
              </a:rPr>
              <a:t>Forecasting of Forex Time Series Data Based on Deep Learning</a:t>
            </a:r>
            <a:endParaRPr/>
          </a:p>
          <a:p>
            <a:pPr indent="0" lvl="0" marL="0" rtl="0" algn="ctr">
              <a:spcBef>
                <a:spcPts val="1600"/>
              </a:spcBef>
              <a:spcAft>
                <a:spcPts val="0"/>
              </a:spcAft>
              <a:buNone/>
            </a:pPr>
            <a:r>
              <a:rPr lang="ja" sz="1000" u="sng">
                <a:solidFill>
                  <a:schemeClr val="hlink"/>
                </a:solidFill>
                <a:hlinkClick r:id="rId5"/>
              </a:rPr>
              <a:t>Characterizing Social Relations Via NLP-based Sentiment Analysis</a:t>
            </a:r>
            <a:endParaRPr sz="1000"/>
          </a:p>
          <a:p>
            <a:pPr indent="0" lvl="0" marL="0" rtl="0" algn="ctr">
              <a:spcBef>
                <a:spcPts val="1600"/>
              </a:spcBef>
              <a:spcAft>
                <a:spcPts val="0"/>
              </a:spcAft>
              <a:buNone/>
            </a:pPr>
            <a:r>
              <a:rPr lang="ja" sz="1000" u="sng">
                <a:solidFill>
                  <a:schemeClr val="hlink"/>
                </a:solidFill>
                <a:hlinkClick r:id="rId6"/>
              </a:rPr>
              <a:t>FX外国為替証拠金取引デモトレードの実行と分析</a:t>
            </a:r>
            <a:r>
              <a:rPr lang="ja" sz="1000"/>
              <a:t> (FX 외환증거금 거래 데모 트레이드 실행과 분석)</a:t>
            </a:r>
            <a:endParaRPr sz="1000"/>
          </a:p>
          <a:p>
            <a:pPr indent="0" lvl="0" marL="0" rtl="0" algn="ctr">
              <a:spcBef>
                <a:spcPts val="1600"/>
              </a:spcBef>
              <a:spcAft>
                <a:spcPts val="0"/>
              </a:spcAft>
              <a:buNone/>
            </a:pPr>
            <a:r>
              <a:rPr lang="ja" sz="1000" u="sng">
                <a:solidFill>
                  <a:schemeClr val="hlink"/>
                </a:solidFill>
                <a:hlinkClick r:id="rId7"/>
              </a:rPr>
              <a:t>いまさら聞けないLSTM</a:t>
            </a:r>
            <a:r>
              <a:rPr lang="ja" sz="1000"/>
              <a:t> (새삼스레 들을 수 없는 LSTM)</a:t>
            </a:r>
            <a:endParaRPr sz="1000"/>
          </a:p>
          <a:p>
            <a:pPr indent="0" lvl="0" marL="0" rtl="0" algn="ctr">
              <a:spcBef>
                <a:spcPts val="1600"/>
              </a:spcBef>
              <a:spcAft>
                <a:spcPts val="0"/>
              </a:spcAft>
              <a:buNone/>
            </a:pPr>
            <a:r>
              <a:rPr lang="ja" sz="1000" u="sng">
                <a:solidFill>
                  <a:schemeClr val="accent5"/>
                </a:solidFill>
                <a:latin typeface="Arial"/>
                <a:ea typeface="Arial"/>
                <a:cs typeface="Arial"/>
                <a:sym typeface="Arial"/>
                <a:hlinkClick r:id="rId8"/>
              </a:rPr>
              <a:t>TwitterAPI取得方法</a:t>
            </a:r>
            <a:r>
              <a:rPr lang="ja" sz="1000">
                <a:solidFill>
                  <a:srgbClr val="000000"/>
                </a:solidFill>
                <a:latin typeface="Arial"/>
                <a:ea typeface="Arial"/>
                <a:cs typeface="Arial"/>
                <a:sym typeface="Arial"/>
              </a:rPr>
              <a:t>(</a:t>
            </a:r>
            <a:r>
              <a:rPr lang="ja" sz="1000">
                <a:solidFill>
                  <a:srgbClr val="000000"/>
                </a:solidFill>
              </a:rPr>
              <a:t>2019) (TwitterAPI 취득 방법)</a:t>
            </a:r>
            <a:endParaRPr sz="1000"/>
          </a:p>
          <a:p>
            <a:pPr indent="0" lvl="0" marL="0" rtl="0" algn="ctr">
              <a:spcBef>
                <a:spcPts val="1600"/>
              </a:spcBef>
              <a:spcAft>
                <a:spcPts val="0"/>
              </a:spcAft>
              <a:buNone/>
            </a:pPr>
            <a:r>
              <a:rPr lang="ja" sz="1000" u="sng">
                <a:solidFill>
                  <a:schemeClr val="accent5"/>
                </a:solidFill>
                <a:latin typeface="Arial"/>
                <a:ea typeface="Arial"/>
                <a:cs typeface="Arial"/>
                <a:sym typeface="Arial"/>
                <a:hlinkClick r:id="rId9"/>
              </a:rPr>
              <a:t>自然言語前処理</a:t>
            </a:r>
            <a:r>
              <a:rPr lang="ja" sz="1000">
                <a:solidFill>
                  <a:srgbClr val="000000"/>
                </a:solidFill>
                <a:latin typeface="Arial"/>
                <a:ea typeface="Arial"/>
                <a:cs typeface="Arial"/>
                <a:sym typeface="Arial"/>
              </a:rPr>
              <a:t>(</a:t>
            </a:r>
            <a:r>
              <a:rPr lang="ja" sz="1000">
                <a:solidFill>
                  <a:srgbClr val="000000"/>
                </a:solidFill>
              </a:rPr>
              <a:t>2017) (자연 언어전처리)</a:t>
            </a:r>
            <a:endParaRPr sz="1000">
              <a:solidFill>
                <a:srgbClr val="000000"/>
              </a:solidFill>
            </a:endParaRPr>
          </a:p>
          <a:p>
            <a:pPr indent="0" lvl="0" marL="0" rtl="0" algn="ctr">
              <a:spcBef>
                <a:spcPts val="1600"/>
              </a:spcBef>
              <a:spcAft>
                <a:spcPts val="1600"/>
              </a:spcAft>
              <a:buNone/>
            </a:pPr>
            <a:r>
              <a:rPr lang="ja" sz="1000" u="sng">
                <a:solidFill>
                  <a:schemeClr val="accent5"/>
                </a:solidFill>
                <a:latin typeface="Arial"/>
                <a:ea typeface="Arial"/>
                <a:cs typeface="Arial"/>
                <a:sym typeface="Arial"/>
                <a:hlinkClick r:id="rId10"/>
              </a:rPr>
              <a:t>Bag of wordについて</a:t>
            </a:r>
            <a:r>
              <a:rPr lang="ja" sz="1000">
                <a:solidFill>
                  <a:srgbClr val="000000"/>
                </a:solidFill>
                <a:latin typeface="Arial"/>
                <a:ea typeface="Arial"/>
                <a:cs typeface="Arial"/>
                <a:sym typeface="Arial"/>
              </a:rPr>
              <a:t>(</a:t>
            </a:r>
            <a:r>
              <a:rPr lang="ja" sz="1000">
                <a:solidFill>
                  <a:srgbClr val="000000"/>
                </a:solidFill>
              </a:rPr>
              <a:t>2018) (Bag of word에 대해)</a:t>
            </a:r>
            <a:endParaRPr sz="10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sp>
        <p:nvSpPr>
          <p:cNvPr id="113" name="Google Shape;113;p17"/>
          <p:cNvSpPr txBox="1"/>
          <p:nvPr>
            <p:ph idx="1" type="body"/>
          </p:nvPr>
        </p:nvSpPr>
        <p:spPr>
          <a:xfrm>
            <a:off x="0" y="2078875"/>
            <a:ext cx="5348700" cy="30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rgbClr val="000000"/>
                </a:solidFill>
              </a:rPr>
              <a:t>Recurrent neural network</a:t>
            </a:r>
            <a:endParaRPr b="1" sz="1800">
              <a:solidFill>
                <a:srgbClr val="000000"/>
              </a:solidFill>
            </a:endParaRPr>
          </a:p>
          <a:p>
            <a:pPr indent="0" lvl="0" marL="0" rtl="0" algn="ctr">
              <a:spcBef>
                <a:spcPts val="1600"/>
              </a:spcBef>
              <a:spcAft>
                <a:spcPts val="0"/>
              </a:spcAft>
              <a:buNone/>
            </a:pPr>
            <a:r>
              <a:t/>
            </a:r>
            <a:endParaRPr b="1" sz="900">
              <a:solidFill>
                <a:srgbClr val="000000"/>
              </a:solidFill>
              <a:highlight>
                <a:srgbClr val="B7B7B7"/>
              </a:highlight>
            </a:endParaRPr>
          </a:p>
          <a:p>
            <a:pPr indent="0" lvl="0" marL="0" rtl="0" algn="l">
              <a:spcBef>
                <a:spcPts val="1600"/>
              </a:spcBef>
              <a:spcAft>
                <a:spcPts val="0"/>
              </a:spcAft>
              <a:buNone/>
            </a:pPr>
            <a:r>
              <a:rPr lang="ja" sz="1400">
                <a:solidFill>
                  <a:srgbClr val="111111"/>
                </a:solidFill>
                <a:highlight>
                  <a:schemeClr val="lt1"/>
                </a:highlight>
                <a:latin typeface="Arial"/>
                <a:ea typeface="Arial"/>
                <a:cs typeface="Arial"/>
                <a:sym typeface="Arial"/>
              </a:rPr>
              <a:t>neural network에 입력데이터의 기억을 유지하게 되기 위해서, hidden layer는 loop를 갖고 있다. 이것으로 말미암아 neural network는 1개 앞의 데이터를 판단재료로 사용할 수 있다.</a:t>
            </a:r>
            <a:endParaRPr sz="1400">
              <a:solidFill>
                <a:srgbClr val="111111"/>
              </a:solidFill>
              <a:highlight>
                <a:schemeClr val="lt1"/>
              </a:highlight>
              <a:latin typeface="Arial"/>
              <a:ea typeface="Arial"/>
              <a:cs typeface="Arial"/>
              <a:sym typeface="Arial"/>
            </a:endParaRPr>
          </a:p>
          <a:p>
            <a:pPr indent="0" lvl="0" marL="0" rtl="0" algn="l">
              <a:spcBef>
                <a:spcPts val="1600"/>
              </a:spcBef>
              <a:spcAft>
                <a:spcPts val="1600"/>
              </a:spcAft>
              <a:buNone/>
            </a:pPr>
            <a:r>
              <a:rPr lang="ja" sz="1400">
                <a:solidFill>
                  <a:srgbClr val="111111"/>
                </a:solidFill>
                <a:highlight>
                  <a:schemeClr val="lt1"/>
                </a:highlight>
                <a:latin typeface="Arial"/>
                <a:ea typeface="Arial"/>
                <a:cs typeface="Arial"/>
                <a:sym typeface="Arial"/>
              </a:rPr>
              <a:t>하지만 </a:t>
            </a:r>
            <a:r>
              <a:rPr b="1" lang="ja" sz="1400">
                <a:solidFill>
                  <a:srgbClr val="FF0000"/>
                </a:solidFill>
                <a:highlight>
                  <a:schemeClr val="lt1"/>
                </a:highlight>
                <a:latin typeface="Arial"/>
                <a:ea typeface="Arial"/>
                <a:cs typeface="Arial"/>
                <a:sym typeface="Arial"/>
              </a:rPr>
              <a:t>장기적인 기억을 유지할 수 없고</a:t>
            </a:r>
            <a:r>
              <a:rPr lang="ja" sz="1400">
                <a:solidFill>
                  <a:srgbClr val="111111"/>
                </a:solidFill>
                <a:highlight>
                  <a:schemeClr val="lt1"/>
                </a:highlight>
                <a:latin typeface="Arial"/>
                <a:ea typeface="Arial"/>
                <a:cs typeface="Arial"/>
                <a:sym typeface="Arial"/>
              </a:rPr>
              <a:t> 학습이 어렵다는 문제가 있어, 상용화되지 못했다.</a:t>
            </a:r>
            <a:endParaRPr sz="1400">
              <a:solidFill>
                <a:srgbClr val="000000"/>
              </a:solidFill>
              <a:highlight>
                <a:srgbClr val="FFFFFF"/>
              </a:highlight>
              <a:latin typeface="Arial"/>
              <a:ea typeface="Arial"/>
              <a:cs typeface="Arial"/>
              <a:sym typeface="Arial"/>
            </a:endParaRPr>
          </a:p>
        </p:txBody>
      </p:sp>
      <p:pic>
        <p:nvPicPr>
          <p:cNvPr id="114" name="Google Shape;114;p17"/>
          <p:cNvPicPr preferRelativeResize="0"/>
          <p:nvPr/>
        </p:nvPicPr>
        <p:blipFill>
          <a:blip r:embed="rId3">
            <a:alphaModFix/>
          </a:blip>
          <a:stretch>
            <a:fillRect/>
          </a:stretch>
        </p:blipFill>
        <p:spPr>
          <a:xfrm>
            <a:off x="6330675" y="1234738"/>
            <a:ext cx="2218475" cy="394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sp>
        <p:nvSpPr>
          <p:cNvPr id="120" name="Google Shape;120;p18"/>
          <p:cNvSpPr txBox="1"/>
          <p:nvPr>
            <p:ph idx="1" type="body"/>
          </p:nvPr>
        </p:nvSpPr>
        <p:spPr>
          <a:xfrm>
            <a:off x="187750" y="1959088"/>
            <a:ext cx="4931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000000"/>
                </a:solidFill>
              </a:rPr>
              <a:t>short-term memory란 단기기억이고, 단기기억을 장기로 걸쳐서 활용하는 것을 가능하게 만드는 것이 LSTM의 중요한 성과이다.</a:t>
            </a:r>
            <a:endParaRPr sz="1400">
              <a:solidFill>
                <a:srgbClr val="000000"/>
              </a:solidFill>
            </a:endParaRPr>
          </a:p>
          <a:p>
            <a:pPr indent="0" lvl="0" marL="0" rtl="0" algn="l">
              <a:spcBef>
                <a:spcPts val="1600"/>
              </a:spcBef>
              <a:spcAft>
                <a:spcPts val="1600"/>
              </a:spcAft>
              <a:buNone/>
            </a:pPr>
            <a:r>
              <a:rPr lang="ja" sz="1400">
                <a:solidFill>
                  <a:srgbClr val="000000"/>
                </a:solidFill>
              </a:rPr>
              <a:t>RNN를 실현하기 위해서 고안됐기 때문에 이전의 정보를 잘 처리하려고 하는 목적은 같지만 안부분의 처리가 다르다.</a:t>
            </a:r>
            <a:endParaRPr sz="1400">
              <a:solidFill>
                <a:srgbClr val="000000"/>
              </a:solidFill>
            </a:endParaRPr>
          </a:p>
        </p:txBody>
      </p:sp>
      <p:pic>
        <p:nvPicPr>
          <p:cNvPr id="121" name="Google Shape;121;p18"/>
          <p:cNvPicPr preferRelativeResize="0"/>
          <p:nvPr/>
        </p:nvPicPr>
        <p:blipFill>
          <a:blip r:embed="rId3">
            <a:alphaModFix/>
          </a:blip>
          <a:stretch>
            <a:fillRect/>
          </a:stretch>
        </p:blipFill>
        <p:spPr>
          <a:xfrm>
            <a:off x="1104125" y="3555950"/>
            <a:ext cx="2629475" cy="1387999"/>
          </a:xfrm>
          <a:prstGeom prst="rect">
            <a:avLst/>
          </a:prstGeom>
          <a:noFill/>
          <a:ln>
            <a:noFill/>
          </a:ln>
        </p:spPr>
      </p:pic>
      <p:pic>
        <p:nvPicPr>
          <p:cNvPr id="122" name="Google Shape;122;p18"/>
          <p:cNvPicPr preferRelativeResize="0"/>
          <p:nvPr/>
        </p:nvPicPr>
        <p:blipFill>
          <a:blip r:embed="rId4">
            <a:alphaModFix/>
          </a:blip>
          <a:stretch>
            <a:fillRect/>
          </a:stretch>
        </p:blipFill>
        <p:spPr>
          <a:xfrm>
            <a:off x="5119150" y="3507324"/>
            <a:ext cx="3914398" cy="1485250"/>
          </a:xfrm>
          <a:prstGeom prst="rect">
            <a:avLst/>
          </a:prstGeom>
          <a:noFill/>
          <a:ln>
            <a:noFill/>
          </a:ln>
        </p:spPr>
      </p:pic>
      <p:sp>
        <p:nvSpPr>
          <p:cNvPr id="123" name="Google Shape;123;p18"/>
          <p:cNvSpPr/>
          <p:nvPr/>
        </p:nvSpPr>
        <p:spPr>
          <a:xfrm>
            <a:off x="4247075" y="4325425"/>
            <a:ext cx="513600" cy="783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nvSpPr>
        <p:spPr>
          <a:xfrm>
            <a:off x="6855750" y="1959100"/>
            <a:ext cx="1817100" cy="5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ja" sz="800" u="sng">
                <a:solidFill>
                  <a:schemeClr val="accent5"/>
                </a:solidFill>
                <a:latin typeface="Lato"/>
                <a:ea typeface="Lato"/>
                <a:cs typeface="Lato"/>
                <a:sym typeface="Lato"/>
                <a:hlinkClick r:id="rId5"/>
              </a:rPr>
              <a:t>Forecasting of Forex Time Series Data Based on Deep Learning</a:t>
            </a:r>
            <a:r>
              <a:rPr lang="ja" sz="800">
                <a:solidFill>
                  <a:schemeClr val="accent1"/>
                </a:solidFill>
                <a:latin typeface="Lato"/>
                <a:ea typeface="Lato"/>
                <a:cs typeface="Lato"/>
                <a:sym typeface="Lato"/>
              </a:rPr>
              <a:t> (2019)</a:t>
            </a:r>
            <a:endParaRPr sz="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pic>
        <p:nvPicPr>
          <p:cNvPr id="130" name="Google Shape;130;p19"/>
          <p:cNvPicPr preferRelativeResize="0"/>
          <p:nvPr/>
        </p:nvPicPr>
        <p:blipFill>
          <a:blip r:embed="rId3">
            <a:alphaModFix/>
          </a:blip>
          <a:stretch>
            <a:fillRect/>
          </a:stretch>
        </p:blipFill>
        <p:spPr>
          <a:xfrm>
            <a:off x="304800" y="1979600"/>
            <a:ext cx="4689099" cy="2684599"/>
          </a:xfrm>
          <a:prstGeom prst="rect">
            <a:avLst/>
          </a:prstGeom>
          <a:noFill/>
          <a:ln cap="flat" cmpd="sng" w="9525">
            <a:solidFill>
              <a:srgbClr val="000000"/>
            </a:solidFill>
            <a:prstDash val="solid"/>
            <a:round/>
            <a:headEnd len="sm" w="sm" type="none"/>
            <a:tailEnd len="sm" w="sm" type="none"/>
          </a:ln>
        </p:spPr>
      </p:pic>
      <p:sp>
        <p:nvSpPr>
          <p:cNvPr id="131" name="Google Shape;131;p19"/>
          <p:cNvSpPr/>
          <p:nvPr/>
        </p:nvSpPr>
        <p:spPr>
          <a:xfrm>
            <a:off x="304800" y="2969450"/>
            <a:ext cx="351600" cy="2814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773725" y="3816425"/>
            <a:ext cx="351600" cy="2814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4513400" y="3450100"/>
            <a:ext cx="351600" cy="2814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360475" y="3229422"/>
            <a:ext cx="1116625" cy="644125"/>
          </a:xfrm>
          <a:custGeom>
            <a:rect b="b" l="l" r="r" t="t"/>
            <a:pathLst>
              <a:path extrusionOk="0" h="25765" w="44665">
                <a:moveTo>
                  <a:pt x="0" y="1850"/>
                </a:moveTo>
                <a:cubicBezTo>
                  <a:pt x="7389" y="1850"/>
                  <a:pt x="14911" y="2598"/>
                  <a:pt x="22157" y="1147"/>
                </a:cubicBezTo>
                <a:cubicBezTo>
                  <a:pt x="26297" y="318"/>
                  <a:pt x="31440" y="-1034"/>
                  <a:pt x="34818" y="1499"/>
                </a:cubicBezTo>
                <a:cubicBezTo>
                  <a:pt x="41802" y="6736"/>
                  <a:pt x="40766" y="17955"/>
                  <a:pt x="44665" y="25765"/>
                </a:cubicBezTo>
              </a:path>
            </a:pathLst>
          </a:custGeom>
          <a:noFill/>
          <a:ln cap="flat" cmpd="sng" w="28575">
            <a:solidFill>
              <a:srgbClr val="FF0000"/>
            </a:solidFill>
            <a:prstDash val="solid"/>
            <a:round/>
            <a:headEnd len="med" w="med" type="none"/>
            <a:tailEnd len="med" w="med" type="stealth"/>
          </a:ln>
        </p:spPr>
      </p:sp>
      <p:sp>
        <p:nvSpPr>
          <p:cNvPr id="135" name="Google Shape;135;p19"/>
          <p:cNvSpPr/>
          <p:nvPr/>
        </p:nvSpPr>
        <p:spPr>
          <a:xfrm>
            <a:off x="1802425" y="3495500"/>
            <a:ext cx="2031025" cy="413225"/>
          </a:xfrm>
          <a:custGeom>
            <a:rect b="b" l="l" r="r" t="t"/>
            <a:pathLst>
              <a:path extrusionOk="0" h="16529" w="81241">
                <a:moveTo>
                  <a:pt x="0" y="16529"/>
                </a:moveTo>
                <a:cubicBezTo>
                  <a:pt x="7337" y="16529"/>
                  <a:pt x="14216" y="12810"/>
                  <a:pt x="21453" y="11606"/>
                </a:cubicBezTo>
                <a:cubicBezTo>
                  <a:pt x="41479" y="8275"/>
                  <a:pt x="60940" y="0"/>
                  <a:pt x="81241" y="0"/>
                </a:cubicBezTo>
              </a:path>
            </a:pathLst>
          </a:custGeom>
          <a:noFill/>
          <a:ln cap="flat" cmpd="sng" w="28575">
            <a:solidFill>
              <a:srgbClr val="FF0000"/>
            </a:solidFill>
            <a:prstDash val="solid"/>
            <a:round/>
            <a:headEnd len="med" w="med" type="none"/>
            <a:tailEnd len="med" w="med" type="stealth"/>
          </a:ln>
        </p:spPr>
      </p:sp>
      <p:sp>
        <p:nvSpPr>
          <p:cNvPr id="136" name="Google Shape;136;p19"/>
          <p:cNvSpPr/>
          <p:nvPr/>
        </p:nvSpPr>
        <p:spPr>
          <a:xfrm>
            <a:off x="1098256" y="3328450"/>
            <a:ext cx="3300575" cy="1145625"/>
          </a:xfrm>
          <a:custGeom>
            <a:rect b="b" l="l" r="r" t="t"/>
            <a:pathLst>
              <a:path extrusionOk="0" h="45825" w="132023">
                <a:moveTo>
                  <a:pt x="121365" y="3868"/>
                </a:moveTo>
                <a:cubicBezTo>
                  <a:pt x="124298" y="3868"/>
                  <a:pt x="128845" y="1597"/>
                  <a:pt x="130158" y="4220"/>
                </a:cubicBezTo>
                <a:cubicBezTo>
                  <a:pt x="133778" y="11454"/>
                  <a:pt x="130158" y="20398"/>
                  <a:pt x="130158" y="28487"/>
                </a:cubicBezTo>
                <a:cubicBezTo>
                  <a:pt x="130158" y="34114"/>
                  <a:pt x="134137" y="41389"/>
                  <a:pt x="130158" y="45368"/>
                </a:cubicBezTo>
                <a:cubicBezTo>
                  <a:pt x="128994" y="46532"/>
                  <a:pt x="126880" y="45016"/>
                  <a:pt x="125234" y="45016"/>
                </a:cubicBezTo>
                <a:cubicBezTo>
                  <a:pt x="120779" y="45016"/>
                  <a:pt x="116325" y="45016"/>
                  <a:pt x="111870" y="45016"/>
                </a:cubicBezTo>
                <a:cubicBezTo>
                  <a:pt x="96394" y="45016"/>
                  <a:pt x="80922" y="44313"/>
                  <a:pt x="65446" y="44313"/>
                </a:cubicBezTo>
                <a:cubicBezTo>
                  <a:pt x="50323" y="44313"/>
                  <a:pt x="34908" y="41352"/>
                  <a:pt x="20078" y="44313"/>
                </a:cubicBezTo>
                <a:cubicBezTo>
                  <a:pt x="15589" y="45209"/>
                  <a:pt x="10940" y="45016"/>
                  <a:pt x="6362" y="45016"/>
                </a:cubicBezTo>
                <a:cubicBezTo>
                  <a:pt x="4716" y="45016"/>
                  <a:pt x="2602" y="46532"/>
                  <a:pt x="1438" y="45368"/>
                </a:cubicBezTo>
                <a:cubicBezTo>
                  <a:pt x="-1629" y="42301"/>
                  <a:pt x="1438" y="36693"/>
                  <a:pt x="1438" y="32355"/>
                </a:cubicBezTo>
                <a:cubicBezTo>
                  <a:pt x="1438" y="21569"/>
                  <a:pt x="1790" y="10786"/>
                  <a:pt x="1790" y="0"/>
                </a:cubicBezTo>
              </a:path>
            </a:pathLst>
          </a:custGeom>
          <a:noFill/>
          <a:ln cap="flat" cmpd="sng" w="28575">
            <a:solidFill>
              <a:srgbClr val="FF0000"/>
            </a:solidFill>
            <a:prstDash val="solid"/>
            <a:round/>
            <a:headEnd len="med" w="med" type="none"/>
            <a:tailEnd len="med" w="med" type="stealth"/>
          </a:ln>
        </p:spPr>
      </p:sp>
      <p:sp>
        <p:nvSpPr>
          <p:cNvPr id="137" name="Google Shape;137;p19"/>
          <p:cNvSpPr txBox="1"/>
          <p:nvPr/>
        </p:nvSpPr>
        <p:spPr>
          <a:xfrm>
            <a:off x="5108325" y="1661750"/>
            <a:ext cx="3728100" cy="30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800">
                <a:solidFill>
                  <a:srgbClr val="595959"/>
                </a:solidFill>
                <a:latin typeface="Lato"/>
                <a:ea typeface="Lato"/>
                <a:cs typeface="Lato"/>
                <a:sym typeface="Lato"/>
              </a:rPr>
              <a:t>Output Gate</a:t>
            </a:r>
            <a:endParaRPr b="1" sz="1800">
              <a:solidFill>
                <a:srgbClr val="595959"/>
              </a:solidFill>
              <a:latin typeface="Lato"/>
              <a:ea typeface="Lato"/>
              <a:cs typeface="Lato"/>
              <a:sym typeface="Lato"/>
            </a:endParaRPr>
          </a:p>
          <a:p>
            <a:pPr indent="0" lvl="0" marL="0" rtl="0" algn="ctr">
              <a:spcBef>
                <a:spcPts val="1600"/>
              </a:spcBef>
              <a:spcAft>
                <a:spcPts val="0"/>
              </a:spcAft>
              <a:buNone/>
            </a:pPr>
            <a:r>
              <a:rPr lang="ja" sz="1100">
                <a:solidFill>
                  <a:srgbClr val="595959"/>
                </a:solidFill>
                <a:latin typeface="Lato"/>
                <a:ea typeface="Lato"/>
                <a:cs typeface="Lato"/>
                <a:sym typeface="Lato"/>
              </a:rPr>
              <a:t>Xt과 ht-1이 출력ht에 직결되고 있다. 쭉 과거의 출력을 자신의 입력에 직결되고 있다는 원시적인 RNN의 발상 부분.</a:t>
            </a:r>
            <a:endParaRPr sz="1100">
              <a:solidFill>
                <a:srgbClr val="595959"/>
              </a:solidFill>
              <a:latin typeface="Lato"/>
              <a:ea typeface="Lato"/>
              <a:cs typeface="Lato"/>
              <a:sym typeface="Lato"/>
            </a:endParaRPr>
          </a:p>
          <a:p>
            <a:pPr indent="0" lvl="0" marL="0" rtl="0" algn="ctr">
              <a:spcBef>
                <a:spcPts val="1600"/>
              </a:spcBef>
              <a:spcAft>
                <a:spcPts val="0"/>
              </a:spcAft>
              <a:buNone/>
            </a:pPr>
            <a:r>
              <a:t/>
            </a:r>
            <a:endParaRPr sz="1100">
              <a:solidFill>
                <a:srgbClr val="595959"/>
              </a:solidFill>
              <a:latin typeface="Lato"/>
              <a:ea typeface="Lato"/>
              <a:cs typeface="Lato"/>
              <a:sym typeface="Lato"/>
            </a:endParaRPr>
          </a:p>
          <a:p>
            <a:pPr indent="0" lvl="0" marL="0" rtl="0" algn="ctr">
              <a:lnSpc>
                <a:spcPct val="115000"/>
              </a:lnSpc>
              <a:spcBef>
                <a:spcPts val="1600"/>
              </a:spcBef>
              <a:spcAft>
                <a:spcPts val="0"/>
              </a:spcAft>
              <a:buNone/>
            </a:pPr>
            <a:r>
              <a:rPr lang="ja" sz="1450">
                <a:solidFill>
                  <a:srgbClr val="111111"/>
                </a:solidFill>
                <a:highlight>
                  <a:srgbClr val="FFFFFF"/>
                </a:highlight>
              </a:rPr>
              <a:t>W</a:t>
            </a:r>
            <a:r>
              <a:rPr lang="ja" sz="1050">
                <a:solidFill>
                  <a:srgbClr val="111111"/>
                </a:solidFill>
                <a:highlight>
                  <a:srgbClr val="FFFFFF"/>
                </a:highlight>
              </a:rPr>
              <a:t>o, </a:t>
            </a:r>
            <a:r>
              <a:rPr lang="ja" sz="1450">
                <a:solidFill>
                  <a:srgbClr val="111111"/>
                </a:solidFill>
                <a:highlight>
                  <a:srgbClr val="FFFFFF"/>
                </a:highlight>
              </a:rPr>
              <a:t>R</a:t>
            </a:r>
            <a:r>
              <a:rPr lang="ja" sz="1050">
                <a:solidFill>
                  <a:srgbClr val="111111"/>
                </a:solidFill>
                <a:highlight>
                  <a:srgbClr val="FFFFFF"/>
                </a:highlight>
              </a:rPr>
              <a:t>o는 Linear Transformation</a:t>
            </a:r>
            <a:endParaRPr sz="1100">
              <a:solidFill>
                <a:srgbClr val="595959"/>
              </a:solidFill>
              <a:latin typeface="Lato"/>
              <a:ea typeface="Lato"/>
              <a:cs typeface="Lato"/>
              <a:sym typeface="Lato"/>
            </a:endParaRPr>
          </a:p>
          <a:p>
            <a:pPr indent="0" lvl="0" marL="0" rtl="0" algn="ctr">
              <a:lnSpc>
                <a:spcPct val="115000"/>
              </a:lnSpc>
              <a:spcBef>
                <a:spcPts val="0"/>
              </a:spcBef>
              <a:spcAft>
                <a:spcPts val="0"/>
              </a:spcAft>
              <a:buNone/>
            </a:pPr>
            <a:r>
              <a:rPr lang="ja" sz="1450">
                <a:solidFill>
                  <a:srgbClr val="111111"/>
                </a:solidFill>
                <a:highlight>
                  <a:srgbClr val="FFFFFF"/>
                </a:highlight>
              </a:rPr>
              <a:t>o</a:t>
            </a:r>
            <a:r>
              <a:rPr lang="ja" sz="1050">
                <a:solidFill>
                  <a:srgbClr val="111111"/>
                </a:solidFill>
                <a:highlight>
                  <a:srgbClr val="FFFFFF"/>
                </a:highlight>
              </a:rPr>
              <a:t>t  </a:t>
            </a:r>
            <a:r>
              <a:rPr lang="ja" sz="1450">
                <a:solidFill>
                  <a:srgbClr val="111111"/>
                </a:solidFill>
                <a:highlight>
                  <a:srgbClr val="FFFFFF"/>
                </a:highlight>
              </a:rPr>
              <a:t>= σ(W</a:t>
            </a:r>
            <a:r>
              <a:rPr lang="ja" sz="1050">
                <a:solidFill>
                  <a:srgbClr val="111111"/>
                </a:solidFill>
                <a:highlight>
                  <a:srgbClr val="FFFFFF"/>
                </a:highlight>
              </a:rPr>
              <a:t>o</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R</a:t>
            </a:r>
            <a:r>
              <a:rPr lang="ja" sz="1050">
                <a:solidFill>
                  <a:srgbClr val="111111"/>
                </a:solidFill>
                <a:highlight>
                  <a:srgbClr val="FFFFFF"/>
                </a:highlight>
              </a:rPr>
              <a:t>o</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o</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spcBef>
                <a:spcPts val="0"/>
              </a:spcBef>
              <a:spcAft>
                <a:spcPts val="1600"/>
              </a:spcAft>
              <a:buNone/>
            </a:pPr>
            <a:r>
              <a:t/>
            </a:r>
            <a:endParaRPr sz="1100">
              <a:solidFill>
                <a:srgbClr val="595959"/>
              </a:solidFill>
              <a:latin typeface="Lato"/>
              <a:ea typeface="Lato"/>
              <a:cs typeface="Lato"/>
              <a:sym typeface="Lato"/>
            </a:endParaRPr>
          </a:p>
        </p:txBody>
      </p:sp>
      <p:sp>
        <p:nvSpPr>
          <p:cNvPr id="138" name="Google Shape;138;p19"/>
          <p:cNvSpPr txBox="1"/>
          <p:nvPr/>
        </p:nvSpPr>
        <p:spPr>
          <a:xfrm>
            <a:off x="7578500" y="4703750"/>
            <a:ext cx="1565400" cy="43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ja" sz="800" u="sng">
                <a:solidFill>
                  <a:schemeClr val="accent5"/>
                </a:solidFill>
                <a:latin typeface="Lato"/>
                <a:ea typeface="Lato"/>
                <a:cs typeface="Lato"/>
                <a:sym typeface="Lato"/>
                <a:hlinkClick r:id="rId4"/>
              </a:rPr>
              <a:t>いまさら聞けないLSTM</a:t>
            </a:r>
            <a:r>
              <a:rPr lang="ja" sz="800">
                <a:latin typeface="Lato"/>
                <a:ea typeface="Lato"/>
                <a:cs typeface="Lato"/>
                <a:sym typeface="Lato"/>
              </a:rPr>
              <a:t>(2017)</a:t>
            </a:r>
            <a:endParaRPr sz="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pic>
        <p:nvPicPr>
          <p:cNvPr id="144" name="Google Shape;144;p20"/>
          <p:cNvPicPr preferRelativeResize="0"/>
          <p:nvPr/>
        </p:nvPicPr>
        <p:blipFill>
          <a:blip r:embed="rId3">
            <a:alphaModFix/>
          </a:blip>
          <a:stretch>
            <a:fillRect/>
          </a:stretch>
        </p:blipFill>
        <p:spPr>
          <a:xfrm>
            <a:off x="304800" y="1979600"/>
            <a:ext cx="4689099" cy="2684599"/>
          </a:xfrm>
          <a:prstGeom prst="rect">
            <a:avLst/>
          </a:prstGeom>
          <a:noFill/>
          <a:ln cap="flat" cmpd="sng" w="9525">
            <a:solidFill>
              <a:srgbClr val="000000"/>
            </a:solidFill>
            <a:prstDash val="solid"/>
            <a:round/>
            <a:headEnd len="sm" w="sm" type="none"/>
            <a:tailEnd len="sm" w="sm" type="none"/>
          </a:ln>
        </p:spPr>
      </p:pic>
      <p:sp>
        <p:nvSpPr>
          <p:cNvPr id="145" name="Google Shape;145;p20"/>
          <p:cNvSpPr/>
          <p:nvPr/>
        </p:nvSpPr>
        <p:spPr>
          <a:xfrm>
            <a:off x="1101436" y="3288325"/>
            <a:ext cx="68350" cy="1160575"/>
          </a:xfrm>
          <a:custGeom>
            <a:rect b="b" l="l" r="r" t="t"/>
            <a:pathLst>
              <a:path extrusionOk="0" h="46423" w="2734">
                <a:moveTo>
                  <a:pt x="608" y="46423"/>
                </a:moveTo>
                <a:cubicBezTo>
                  <a:pt x="608" y="36927"/>
                  <a:pt x="-899" y="27249"/>
                  <a:pt x="960" y="17936"/>
                </a:cubicBezTo>
                <a:cubicBezTo>
                  <a:pt x="2131" y="12072"/>
                  <a:pt x="3988" y="5347"/>
                  <a:pt x="1311" y="0"/>
                </a:cubicBezTo>
              </a:path>
            </a:pathLst>
          </a:custGeom>
          <a:noFill/>
          <a:ln cap="flat" cmpd="sng" w="38100">
            <a:solidFill>
              <a:srgbClr val="FF0000"/>
            </a:solidFill>
            <a:prstDash val="solid"/>
            <a:round/>
            <a:headEnd len="med" w="med" type="none"/>
            <a:tailEnd len="med" w="med" type="stealth"/>
          </a:ln>
        </p:spPr>
      </p:sp>
      <p:sp>
        <p:nvSpPr>
          <p:cNvPr id="146" name="Google Shape;146;p20"/>
          <p:cNvSpPr/>
          <p:nvPr/>
        </p:nvSpPr>
        <p:spPr>
          <a:xfrm>
            <a:off x="334100" y="2479425"/>
            <a:ext cx="1107850" cy="807250"/>
          </a:xfrm>
          <a:custGeom>
            <a:rect b="b" l="l" r="r" t="t"/>
            <a:pathLst>
              <a:path extrusionOk="0" h="32290" w="44314">
                <a:moveTo>
                  <a:pt x="0" y="31301"/>
                </a:moveTo>
                <a:cubicBezTo>
                  <a:pt x="9144" y="31301"/>
                  <a:pt x="18288" y="31301"/>
                  <a:pt x="27432" y="31301"/>
                </a:cubicBezTo>
                <a:cubicBezTo>
                  <a:pt x="30248" y="31301"/>
                  <a:pt x="34984" y="33621"/>
                  <a:pt x="35873" y="30949"/>
                </a:cubicBezTo>
                <a:cubicBezTo>
                  <a:pt x="39249" y="20803"/>
                  <a:pt x="39532" y="9564"/>
                  <a:pt x="44314" y="0"/>
                </a:cubicBezTo>
              </a:path>
            </a:pathLst>
          </a:custGeom>
          <a:noFill/>
          <a:ln cap="flat" cmpd="sng" w="38100">
            <a:solidFill>
              <a:srgbClr val="FF0000"/>
            </a:solidFill>
            <a:prstDash val="solid"/>
            <a:round/>
            <a:headEnd len="med" w="med" type="none"/>
            <a:tailEnd len="med" w="med" type="stealth"/>
          </a:ln>
        </p:spPr>
      </p:sp>
      <p:sp>
        <p:nvSpPr>
          <p:cNvPr id="147" name="Google Shape;147;p20"/>
          <p:cNvSpPr/>
          <p:nvPr/>
        </p:nvSpPr>
        <p:spPr>
          <a:xfrm>
            <a:off x="1828800" y="2461850"/>
            <a:ext cx="404450" cy="140675"/>
          </a:xfrm>
          <a:custGeom>
            <a:rect b="b" l="l" r="r" t="t"/>
            <a:pathLst>
              <a:path extrusionOk="0" h="5627" w="16178">
                <a:moveTo>
                  <a:pt x="0" y="0"/>
                </a:moveTo>
                <a:cubicBezTo>
                  <a:pt x="5652" y="808"/>
                  <a:pt x="11071" y="3074"/>
                  <a:pt x="16178" y="5627"/>
                </a:cubicBezTo>
              </a:path>
            </a:pathLst>
          </a:custGeom>
          <a:noFill/>
          <a:ln cap="flat" cmpd="sng" w="38100">
            <a:solidFill>
              <a:srgbClr val="FF0000"/>
            </a:solidFill>
            <a:prstDash val="solid"/>
            <a:round/>
            <a:headEnd len="med" w="med" type="none"/>
            <a:tailEnd len="med" w="med" type="stealth"/>
          </a:ln>
        </p:spPr>
      </p:sp>
      <p:sp>
        <p:nvSpPr>
          <p:cNvPr id="148" name="Google Shape;148;p20"/>
          <p:cNvSpPr txBox="1"/>
          <p:nvPr/>
        </p:nvSpPr>
        <p:spPr>
          <a:xfrm>
            <a:off x="5108325" y="1979600"/>
            <a:ext cx="3728100" cy="272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800">
                <a:solidFill>
                  <a:srgbClr val="595959"/>
                </a:solidFill>
                <a:latin typeface="Lato"/>
                <a:ea typeface="Lato"/>
                <a:cs typeface="Lato"/>
                <a:sym typeface="Lato"/>
              </a:rPr>
              <a:t>Forget Gate</a:t>
            </a:r>
            <a:endParaRPr b="1" sz="1800">
              <a:solidFill>
                <a:srgbClr val="595959"/>
              </a:solidFill>
              <a:latin typeface="Lato"/>
              <a:ea typeface="Lato"/>
              <a:cs typeface="Lato"/>
              <a:sym typeface="Lato"/>
            </a:endParaRPr>
          </a:p>
          <a:p>
            <a:pPr indent="0" lvl="0" marL="0" rtl="0" algn="ctr">
              <a:lnSpc>
                <a:spcPct val="115000"/>
              </a:lnSpc>
              <a:spcBef>
                <a:spcPts val="1600"/>
              </a:spcBef>
              <a:spcAft>
                <a:spcPts val="0"/>
              </a:spcAft>
              <a:buNone/>
            </a:pPr>
            <a:r>
              <a:rPr lang="ja" sz="1450">
                <a:solidFill>
                  <a:srgbClr val="111111"/>
                </a:solidFill>
                <a:highlight>
                  <a:srgbClr val="FFFFFF"/>
                </a:highlight>
              </a:rPr>
              <a:t>W</a:t>
            </a:r>
            <a:r>
              <a:rPr lang="ja" sz="1050">
                <a:solidFill>
                  <a:srgbClr val="111111"/>
                </a:solidFill>
                <a:highlight>
                  <a:srgbClr val="FFFFFF"/>
                </a:highlight>
              </a:rPr>
              <a:t>f, </a:t>
            </a:r>
            <a:r>
              <a:rPr lang="ja" sz="1450">
                <a:solidFill>
                  <a:srgbClr val="111111"/>
                </a:solidFill>
                <a:highlight>
                  <a:srgbClr val="FFFFFF"/>
                </a:highlight>
              </a:rPr>
              <a:t>R</a:t>
            </a:r>
            <a:r>
              <a:rPr lang="ja" sz="1050">
                <a:solidFill>
                  <a:srgbClr val="111111"/>
                </a:solidFill>
                <a:highlight>
                  <a:srgbClr val="FFFFFF"/>
                </a:highlight>
              </a:rPr>
              <a:t>f, </a:t>
            </a:r>
            <a:r>
              <a:rPr lang="ja" sz="1450">
                <a:solidFill>
                  <a:srgbClr val="111111"/>
                </a:solidFill>
                <a:highlight>
                  <a:srgbClr val="FFFFFF"/>
                </a:highlight>
              </a:rPr>
              <a:t>b</a:t>
            </a:r>
            <a:r>
              <a:rPr lang="ja" sz="1050">
                <a:solidFill>
                  <a:srgbClr val="111111"/>
                </a:solidFill>
                <a:highlight>
                  <a:srgbClr val="FFFFFF"/>
                </a:highlight>
              </a:rPr>
              <a:t>f 라는 Parameter가 존재하고 있을 뿐이다.</a:t>
            </a:r>
            <a:endParaRPr sz="1100">
              <a:solidFill>
                <a:srgbClr val="595959"/>
              </a:solidFill>
              <a:latin typeface="Lato"/>
              <a:ea typeface="Lato"/>
              <a:cs typeface="Lato"/>
              <a:sym typeface="Lato"/>
            </a:endParaRPr>
          </a:p>
          <a:p>
            <a:pPr indent="0" lvl="0" marL="0" rtl="0" algn="ctr">
              <a:spcBef>
                <a:spcPts val="0"/>
              </a:spcBef>
              <a:spcAft>
                <a:spcPts val="0"/>
              </a:spcAft>
              <a:buNone/>
            </a:pPr>
            <a:r>
              <a:t/>
            </a:r>
            <a:endParaRPr sz="1100">
              <a:solidFill>
                <a:srgbClr val="595959"/>
              </a:solidFill>
              <a:latin typeface="Lato"/>
              <a:ea typeface="Lato"/>
              <a:cs typeface="Lato"/>
              <a:sym typeface="Lato"/>
            </a:endParaRPr>
          </a:p>
          <a:p>
            <a:pPr indent="0" lvl="0" marL="0" rtl="0" algn="ctr">
              <a:lnSpc>
                <a:spcPct val="115000"/>
              </a:lnSpc>
              <a:spcBef>
                <a:spcPts val="1600"/>
              </a:spcBef>
              <a:spcAft>
                <a:spcPts val="0"/>
              </a:spcAft>
              <a:buNone/>
            </a:pPr>
            <a:r>
              <a:rPr lang="ja" sz="1450">
                <a:solidFill>
                  <a:srgbClr val="111111"/>
                </a:solidFill>
                <a:highlight>
                  <a:srgbClr val="FFFFFF"/>
                </a:highlight>
              </a:rPr>
              <a:t>f</a:t>
            </a:r>
            <a:r>
              <a:rPr lang="ja" sz="1050">
                <a:solidFill>
                  <a:srgbClr val="111111"/>
                </a:solidFill>
                <a:highlight>
                  <a:srgbClr val="FFFFFF"/>
                </a:highlight>
              </a:rPr>
              <a:t>t </a:t>
            </a:r>
            <a:r>
              <a:rPr lang="ja" sz="1450">
                <a:solidFill>
                  <a:srgbClr val="111111"/>
                </a:solidFill>
                <a:highlight>
                  <a:srgbClr val="FFFFFF"/>
                </a:highlight>
              </a:rPr>
              <a:t>=σ(W</a:t>
            </a:r>
            <a:r>
              <a:rPr lang="ja" sz="1050">
                <a:solidFill>
                  <a:srgbClr val="111111"/>
                </a:solidFill>
                <a:highlight>
                  <a:srgbClr val="FFFFFF"/>
                </a:highlight>
              </a:rPr>
              <a:t>f</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R</a:t>
            </a:r>
            <a:r>
              <a:rPr lang="ja" sz="1050">
                <a:solidFill>
                  <a:srgbClr val="111111"/>
                </a:solidFill>
                <a:highlight>
                  <a:srgbClr val="FFFFFF"/>
                </a:highlight>
              </a:rPr>
              <a:t>f</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f</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lnSpc>
                <a:spcPct val="115000"/>
              </a:lnSpc>
              <a:spcBef>
                <a:spcPts val="0"/>
              </a:spcBef>
              <a:spcAft>
                <a:spcPts val="0"/>
              </a:spcAft>
              <a:buNone/>
            </a:pPr>
            <a:r>
              <a:t/>
            </a:r>
            <a:endParaRPr sz="1450">
              <a:solidFill>
                <a:srgbClr val="111111"/>
              </a:solidFill>
              <a:highlight>
                <a:srgbClr val="FFFFFF"/>
              </a:highlight>
            </a:endParaRPr>
          </a:p>
          <a:p>
            <a:pPr indent="0" lvl="0" marL="0" rtl="0" algn="ctr">
              <a:spcBef>
                <a:spcPts val="0"/>
              </a:spcBef>
              <a:spcAft>
                <a:spcPts val="1600"/>
              </a:spcAft>
              <a:buNone/>
            </a:pPr>
            <a:r>
              <a:t/>
            </a:r>
            <a:endParaRPr sz="1100">
              <a:solidFill>
                <a:srgbClr val="595959"/>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999999"/>
                </a:solidFill>
              </a:rPr>
              <a:t>LSTM(Long Short-Term Memory)</a:t>
            </a:r>
            <a:endParaRPr sz="1800">
              <a:solidFill>
                <a:srgbClr val="999999"/>
              </a:solidFill>
            </a:endParaRPr>
          </a:p>
        </p:txBody>
      </p:sp>
      <p:sp>
        <p:nvSpPr>
          <p:cNvPr id="154" name="Google Shape;154;p21"/>
          <p:cNvSpPr txBox="1"/>
          <p:nvPr>
            <p:ph idx="1" type="body"/>
          </p:nvPr>
        </p:nvSpPr>
        <p:spPr>
          <a:xfrm>
            <a:off x="4492850" y="1277400"/>
            <a:ext cx="3728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ja" sz="1800"/>
              <a:t>Input</a:t>
            </a:r>
            <a:r>
              <a:rPr b="1" lang="ja" sz="1800"/>
              <a:t> Gate</a:t>
            </a:r>
            <a:endParaRPr sz="1450">
              <a:solidFill>
                <a:srgbClr val="111111"/>
              </a:solidFill>
              <a:highlight>
                <a:srgbClr val="FFFFFF"/>
              </a:highlight>
              <a:latin typeface="Arial"/>
              <a:ea typeface="Arial"/>
              <a:cs typeface="Arial"/>
              <a:sym typeface="Arial"/>
            </a:endParaRPr>
          </a:p>
          <a:p>
            <a:pPr indent="0" lvl="0" marL="0" rtl="0" algn="ctr">
              <a:spcBef>
                <a:spcPts val="1600"/>
              </a:spcBef>
              <a:spcAft>
                <a:spcPts val="0"/>
              </a:spcAft>
              <a:buNone/>
            </a:pPr>
            <a:r>
              <a:t/>
            </a:r>
            <a:endParaRPr sz="1450">
              <a:solidFill>
                <a:srgbClr val="111111"/>
              </a:solidFill>
              <a:highlight>
                <a:srgbClr val="FFFFFF"/>
              </a:highlight>
              <a:latin typeface="Arial"/>
              <a:ea typeface="Arial"/>
              <a:cs typeface="Arial"/>
              <a:sym typeface="Arial"/>
            </a:endParaRPr>
          </a:p>
          <a:p>
            <a:pPr indent="0" lvl="0" marL="0" rtl="0" algn="ctr">
              <a:lnSpc>
                <a:spcPct val="100000"/>
              </a:lnSpc>
              <a:spcBef>
                <a:spcPts val="0"/>
              </a:spcBef>
              <a:spcAft>
                <a:spcPts val="1600"/>
              </a:spcAft>
              <a:buNone/>
            </a:pPr>
            <a:r>
              <a:t/>
            </a:r>
            <a:endParaRPr sz="1100"/>
          </a:p>
        </p:txBody>
      </p:sp>
      <p:pic>
        <p:nvPicPr>
          <p:cNvPr id="155" name="Google Shape;155;p21"/>
          <p:cNvPicPr preferRelativeResize="0"/>
          <p:nvPr/>
        </p:nvPicPr>
        <p:blipFill>
          <a:blip r:embed="rId3">
            <a:alphaModFix/>
          </a:blip>
          <a:stretch>
            <a:fillRect/>
          </a:stretch>
        </p:blipFill>
        <p:spPr>
          <a:xfrm>
            <a:off x="304800" y="1979600"/>
            <a:ext cx="4126526" cy="2548449"/>
          </a:xfrm>
          <a:prstGeom prst="rect">
            <a:avLst/>
          </a:prstGeom>
          <a:noFill/>
          <a:ln cap="flat" cmpd="sng" w="9525">
            <a:solidFill>
              <a:srgbClr val="000000"/>
            </a:solidFill>
            <a:prstDash val="solid"/>
            <a:round/>
            <a:headEnd len="sm" w="sm" type="none"/>
            <a:tailEnd len="sm" w="sm" type="none"/>
          </a:ln>
        </p:spPr>
      </p:pic>
      <p:pic>
        <p:nvPicPr>
          <p:cNvPr id="156" name="Google Shape;156;p21"/>
          <p:cNvPicPr preferRelativeResize="0"/>
          <p:nvPr/>
        </p:nvPicPr>
        <p:blipFill>
          <a:blip r:embed="rId3">
            <a:alphaModFix/>
          </a:blip>
          <a:stretch>
            <a:fillRect/>
          </a:stretch>
        </p:blipFill>
        <p:spPr>
          <a:xfrm>
            <a:off x="4571999" y="1979600"/>
            <a:ext cx="4126526" cy="2548449"/>
          </a:xfrm>
          <a:prstGeom prst="rect">
            <a:avLst/>
          </a:prstGeom>
          <a:noFill/>
          <a:ln cap="flat" cmpd="sng" w="9525">
            <a:solidFill>
              <a:srgbClr val="000000"/>
            </a:solidFill>
            <a:prstDash val="solid"/>
            <a:round/>
            <a:headEnd len="sm" w="sm" type="none"/>
            <a:tailEnd len="sm" w="sm" type="none"/>
          </a:ln>
        </p:spPr>
      </p:pic>
      <p:sp>
        <p:nvSpPr>
          <p:cNvPr id="157" name="Google Shape;157;p21"/>
          <p:cNvSpPr/>
          <p:nvPr/>
        </p:nvSpPr>
        <p:spPr>
          <a:xfrm>
            <a:off x="325325" y="2945425"/>
            <a:ext cx="975925" cy="294975"/>
          </a:xfrm>
          <a:custGeom>
            <a:rect b="b" l="l" r="r" t="t"/>
            <a:pathLst>
              <a:path extrusionOk="0" h="11799" w="39037">
                <a:moveTo>
                  <a:pt x="0" y="9847"/>
                </a:moveTo>
                <a:cubicBezTo>
                  <a:pt x="10351" y="7263"/>
                  <a:pt x="22462" y="14970"/>
                  <a:pt x="32004" y="10199"/>
                </a:cubicBezTo>
                <a:cubicBezTo>
                  <a:pt x="35698" y="8352"/>
                  <a:pt x="37192" y="3695"/>
                  <a:pt x="39037" y="0"/>
                </a:cubicBezTo>
              </a:path>
            </a:pathLst>
          </a:custGeom>
          <a:noFill/>
          <a:ln cap="flat" cmpd="sng" w="38100">
            <a:solidFill>
              <a:srgbClr val="FF0000"/>
            </a:solidFill>
            <a:prstDash val="solid"/>
            <a:round/>
            <a:headEnd len="med" w="med" type="none"/>
            <a:tailEnd len="med" w="med" type="stealth"/>
          </a:ln>
        </p:spPr>
      </p:sp>
      <p:sp>
        <p:nvSpPr>
          <p:cNvPr id="158" name="Google Shape;158;p21"/>
          <p:cNvSpPr/>
          <p:nvPr/>
        </p:nvSpPr>
        <p:spPr>
          <a:xfrm>
            <a:off x="994015" y="3305900"/>
            <a:ext cx="55175" cy="1002325"/>
          </a:xfrm>
          <a:custGeom>
            <a:rect b="b" l="l" r="r" t="t"/>
            <a:pathLst>
              <a:path extrusionOk="0" h="40093" w="2207">
                <a:moveTo>
                  <a:pt x="1387" y="40093"/>
                </a:moveTo>
                <a:cubicBezTo>
                  <a:pt x="1387" y="31184"/>
                  <a:pt x="3135" y="22101"/>
                  <a:pt x="1387" y="13365"/>
                </a:cubicBezTo>
                <a:cubicBezTo>
                  <a:pt x="513" y="8995"/>
                  <a:pt x="-953" y="3988"/>
                  <a:pt x="1035" y="0"/>
                </a:cubicBezTo>
              </a:path>
            </a:pathLst>
          </a:custGeom>
          <a:noFill/>
          <a:ln cap="flat" cmpd="sng" w="38100">
            <a:solidFill>
              <a:srgbClr val="FF0000"/>
            </a:solidFill>
            <a:prstDash val="solid"/>
            <a:round/>
            <a:headEnd len="med" w="med" type="none"/>
            <a:tailEnd len="med" w="med" type="stealth"/>
          </a:ln>
        </p:spPr>
      </p:sp>
      <p:sp>
        <p:nvSpPr>
          <p:cNvPr id="159" name="Google Shape;159;p21"/>
          <p:cNvSpPr/>
          <p:nvPr/>
        </p:nvSpPr>
        <p:spPr>
          <a:xfrm>
            <a:off x="1635375" y="2954225"/>
            <a:ext cx="360475" cy="290125"/>
          </a:xfrm>
          <a:custGeom>
            <a:rect b="b" l="l" r="r" t="t"/>
            <a:pathLst>
              <a:path extrusionOk="0" h="11605" w="14419">
                <a:moveTo>
                  <a:pt x="0" y="0"/>
                </a:moveTo>
                <a:cubicBezTo>
                  <a:pt x="5520" y="2756"/>
                  <a:pt x="8899" y="8849"/>
                  <a:pt x="14419" y="11605"/>
                </a:cubicBezTo>
              </a:path>
            </a:pathLst>
          </a:custGeom>
          <a:noFill/>
          <a:ln cap="flat" cmpd="sng" w="38100">
            <a:solidFill>
              <a:srgbClr val="FF0000"/>
            </a:solidFill>
            <a:prstDash val="solid"/>
            <a:round/>
            <a:headEnd len="med" w="med" type="none"/>
            <a:tailEnd len="med" w="med" type="stealth"/>
          </a:ln>
        </p:spPr>
      </p:sp>
      <p:sp>
        <p:nvSpPr>
          <p:cNvPr id="160" name="Google Shape;160;p21"/>
          <p:cNvSpPr/>
          <p:nvPr/>
        </p:nvSpPr>
        <p:spPr>
          <a:xfrm>
            <a:off x="5260289" y="3226775"/>
            <a:ext cx="46000" cy="1063875"/>
          </a:xfrm>
          <a:custGeom>
            <a:rect b="b" l="l" r="r" t="t"/>
            <a:pathLst>
              <a:path extrusionOk="0" h="42555" w="1840">
                <a:moveTo>
                  <a:pt x="955" y="0"/>
                </a:moveTo>
                <a:cubicBezTo>
                  <a:pt x="955" y="9613"/>
                  <a:pt x="2842" y="19413"/>
                  <a:pt x="955" y="28839"/>
                </a:cubicBezTo>
                <a:cubicBezTo>
                  <a:pt x="57" y="33323"/>
                  <a:pt x="-738" y="38464"/>
                  <a:pt x="1307" y="42555"/>
                </a:cubicBezTo>
              </a:path>
            </a:pathLst>
          </a:custGeom>
          <a:noFill/>
          <a:ln cap="flat" cmpd="sng" w="38100">
            <a:solidFill>
              <a:srgbClr val="FF0000"/>
            </a:solidFill>
            <a:prstDash val="solid"/>
            <a:round/>
            <a:headEnd len="med" w="med" type="stealth"/>
            <a:tailEnd len="med" w="med" type="none"/>
          </a:ln>
        </p:spPr>
      </p:sp>
      <p:sp>
        <p:nvSpPr>
          <p:cNvPr id="161" name="Google Shape;161;p21"/>
          <p:cNvSpPr/>
          <p:nvPr/>
        </p:nvSpPr>
        <p:spPr>
          <a:xfrm>
            <a:off x="4589575" y="3176804"/>
            <a:ext cx="958375" cy="208250"/>
          </a:xfrm>
          <a:custGeom>
            <a:rect b="b" l="l" r="r" t="t"/>
            <a:pathLst>
              <a:path extrusionOk="0" h="8330" w="38335">
                <a:moveTo>
                  <a:pt x="38335" y="8330"/>
                </a:moveTo>
                <a:cubicBezTo>
                  <a:pt x="31630" y="-2849"/>
                  <a:pt x="13036" y="592"/>
                  <a:pt x="0" y="592"/>
                </a:cubicBezTo>
              </a:path>
            </a:pathLst>
          </a:custGeom>
          <a:noFill/>
          <a:ln cap="flat" cmpd="sng" w="38100">
            <a:solidFill>
              <a:srgbClr val="FF0000"/>
            </a:solidFill>
            <a:prstDash val="solid"/>
            <a:round/>
            <a:headEnd len="med" w="med" type="stealth"/>
            <a:tailEnd len="med" w="med" type="none"/>
          </a:ln>
        </p:spPr>
      </p:sp>
      <p:sp>
        <p:nvSpPr>
          <p:cNvPr id="162" name="Google Shape;162;p21"/>
          <p:cNvSpPr/>
          <p:nvPr/>
        </p:nvSpPr>
        <p:spPr>
          <a:xfrm>
            <a:off x="5978775" y="3349875"/>
            <a:ext cx="316525" cy="52750"/>
          </a:xfrm>
          <a:custGeom>
            <a:rect b="b" l="l" r="r" t="t"/>
            <a:pathLst>
              <a:path extrusionOk="0" h="2110" w="12661">
                <a:moveTo>
                  <a:pt x="12661" y="0"/>
                </a:moveTo>
                <a:cubicBezTo>
                  <a:pt x="8382" y="0"/>
                  <a:pt x="3826" y="194"/>
                  <a:pt x="0" y="2110"/>
                </a:cubicBezTo>
              </a:path>
            </a:pathLst>
          </a:custGeom>
          <a:noFill/>
          <a:ln cap="flat" cmpd="sng" w="38100">
            <a:solidFill>
              <a:srgbClr val="FF0000"/>
            </a:solidFill>
            <a:prstDash val="solid"/>
            <a:round/>
            <a:headEnd len="med" w="med" type="stealth"/>
            <a:tailEnd len="med" w="med" type="none"/>
          </a:ln>
        </p:spPr>
      </p:sp>
      <p:sp>
        <p:nvSpPr>
          <p:cNvPr id="163" name="Google Shape;163;p21"/>
          <p:cNvSpPr txBox="1"/>
          <p:nvPr/>
        </p:nvSpPr>
        <p:spPr>
          <a:xfrm>
            <a:off x="304800" y="4624750"/>
            <a:ext cx="4126500" cy="42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1450">
                <a:solidFill>
                  <a:srgbClr val="111111"/>
                </a:solidFill>
                <a:highlight>
                  <a:srgbClr val="FFFFFF"/>
                </a:highlight>
              </a:rPr>
              <a:t>i</a:t>
            </a:r>
            <a:r>
              <a:rPr lang="ja" sz="1050">
                <a:solidFill>
                  <a:srgbClr val="111111"/>
                </a:solidFill>
                <a:highlight>
                  <a:srgbClr val="FFFFFF"/>
                </a:highlight>
              </a:rPr>
              <a:t>t  </a:t>
            </a:r>
            <a:r>
              <a:rPr lang="ja" sz="1450">
                <a:solidFill>
                  <a:srgbClr val="111111"/>
                </a:solidFill>
                <a:highlight>
                  <a:srgbClr val="FFFFFF"/>
                </a:highlight>
              </a:rPr>
              <a:t>=σ(W</a:t>
            </a:r>
            <a:r>
              <a:rPr lang="ja" sz="1050">
                <a:solidFill>
                  <a:srgbClr val="111111"/>
                </a:solidFill>
                <a:highlight>
                  <a:srgbClr val="FFFFFF"/>
                </a:highlight>
              </a:rPr>
              <a:t>i</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R</a:t>
            </a:r>
            <a:r>
              <a:rPr lang="ja" sz="1050">
                <a:solidFill>
                  <a:srgbClr val="111111"/>
                </a:solidFill>
                <a:highlight>
                  <a:srgbClr val="FFFFFF"/>
                </a:highlight>
              </a:rPr>
              <a:t>i</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i</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spcBef>
                <a:spcPts val="0"/>
              </a:spcBef>
              <a:spcAft>
                <a:spcPts val="0"/>
              </a:spcAft>
              <a:buNone/>
            </a:pPr>
            <a:r>
              <a:t/>
            </a:r>
            <a:endParaRPr>
              <a:latin typeface="Lato"/>
              <a:ea typeface="Lato"/>
              <a:cs typeface="Lato"/>
              <a:sym typeface="Lato"/>
            </a:endParaRPr>
          </a:p>
        </p:txBody>
      </p:sp>
      <p:sp>
        <p:nvSpPr>
          <p:cNvPr id="164" name="Google Shape;164;p21"/>
          <p:cNvSpPr txBox="1"/>
          <p:nvPr/>
        </p:nvSpPr>
        <p:spPr>
          <a:xfrm>
            <a:off x="4572000" y="4624750"/>
            <a:ext cx="4126500" cy="42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1450">
                <a:solidFill>
                  <a:srgbClr val="111111"/>
                </a:solidFill>
                <a:highlight>
                  <a:srgbClr val="FFFFFF"/>
                </a:highlight>
              </a:rPr>
              <a:t>z</a:t>
            </a:r>
            <a:r>
              <a:rPr lang="ja" sz="1050">
                <a:solidFill>
                  <a:srgbClr val="111111"/>
                </a:solidFill>
                <a:highlight>
                  <a:srgbClr val="FFFFFF"/>
                </a:highlight>
              </a:rPr>
              <a:t>t  </a:t>
            </a:r>
            <a:r>
              <a:rPr lang="ja" sz="1450">
                <a:solidFill>
                  <a:srgbClr val="111111"/>
                </a:solidFill>
                <a:highlight>
                  <a:srgbClr val="FFFFFF"/>
                </a:highlight>
              </a:rPr>
              <a:t>= tanh(W</a:t>
            </a:r>
            <a:r>
              <a:rPr lang="ja" sz="1050">
                <a:solidFill>
                  <a:srgbClr val="111111"/>
                </a:solidFill>
                <a:highlight>
                  <a:srgbClr val="FFFFFF"/>
                </a:highlight>
              </a:rPr>
              <a:t>z</a:t>
            </a:r>
            <a:r>
              <a:rPr lang="ja" sz="1450">
                <a:solidFill>
                  <a:srgbClr val="111111"/>
                </a:solidFill>
                <a:highlight>
                  <a:srgbClr val="FFFFFF"/>
                </a:highlight>
              </a:rPr>
              <a:t>x</a:t>
            </a:r>
            <a:r>
              <a:rPr lang="ja" sz="1050">
                <a:solidFill>
                  <a:srgbClr val="111111"/>
                </a:solidFill>
                <a:highlight>
                  <a:srgbClr val="FFFFFF"/>
                </a:highlight>
              </a:rPr>
              <a:t>t </a:t>
            </a:r>
            <a:r>
              <a:rPr lang="ja" sz="1450">
                <a:solidFill>
                  <a:srgbClr val="111111"/>
                </a:solidFill>
                <a:highlight>
                  <a:srgbClr val="FFFFFF"/>
                </a:highlight>
              </a:rPr>
              <a:t>+ </a:t>
            </a:r>
            <a:r>
              <a:rPr lang="ja" sz="1450">
                <a:solidFill>
                  <a:srgbClr val="111111"/>
                </a:solidFill>
                <a:highlight>
                  <a:srgbClr val="FFFFFF"/>
                </a:highlight>
              </a:rPr>
              <a:t>R</a:t>
            </a:r>
            <a:r>
              <a:rPr lang="ja" sz="1050">
                <a:solidFill>
                  <a:srgbClr val="111111"/>
                </a:solidFill>
                <a:highlight>
                  <a:srgbClr val="FFFFFF"/>
                </a:highlight>
              </a:rPr>
              <a:t>z</a:t>
            </a:r>
            <a:r>
              <a:rPr lang="ja" sz="1450">
                <a:solidFill>
                  <a:srgbClr val="111111"/>
                </a:solidFill>
                <a:highlight>
                  <a:srgbClr val="FFFFFF"/>
                </a:highlight>
              </a:rPr>
              <a:t>h</a:t>
            </a:r>
            <a:r>
              <a:rPr lang="ja" sz="1050">
                <a:solidFill>
                  <a:srgbClr val="111111"/>
                </a:solidFill>
                <a:highlight>
                  <a:srgbClr val="FFFFFF"/>
                </a:highlight>
              </a:rPr>
              <a:t>t−1 </a:t>
            </a:r>
            <a:r>
              <a:rPr lang="ja" sz="1450">
                <a:solidFill>
                  <a:srgbClr val="111111"/>
                </a:solidFill>
                <a:highlight>
                  <a:srgbClr val="FFFFFF"/>
                </a:highlight>
              </a:rPr>
              <a:t>+ b</a:t>
            </a:r>
            <a:r>
              <a:rPr lang="ja" sz="1050">
                <a:solidFill>
                  <a:srgbClr val="111111"/>
                </a:solidFill>
                <a:highlight>
                  <a:srgbClr val="FFFFFF"/>
                </a:highlight>
              </a:rPr>
              <a:t>z</a:t>
            </a:r>
            <a:r>
              <a:rPr lang="ja" sz="1450">
                <a:solidFill>
                  <a:srgbClr val="111111"/>
                </a:solidFill>
                <a:highlight>
                  <a:srgbClr val="FFFFFF"/>
                </a:highlight>
              </a:rPr>
              <a:t>)</a:t>
            </a:r>
            <a:endParaRPr sz="1450">
              <a:solidFill>
                <a:srgbClr val="111111"/>
              </a:solidFill>
              <a:highlight>
                <a:srgbClr val="FFFFFF"/>
              </a:highlight>
            </a:endParaRPr>
          </a:p>
          <a:p>
            <a:pPr indent="0" lvl="0" marL="0" rtl="0" algn="ctr">
              <a:lnSpc>
                <a:spcPct val="115000"/>
              </a:lnSpc>
              <a:spcBef>
                <a:spcPts val="0"/>
              </a:spcBef>
              <a:spcAft>
                <a:spcPts val="0"/>
              </a:spcAft>
              <a:buNone/>
            </a:pPr>
            <a:r>
              <a:t/>
            </a:r>
            <a:endParaRPr sz="1450">
              <a:solidFill>
                <a:srgbClr val="111111"/>
              </a:solidFill>
              <a:highlight>
                <a:srgbClr val="FFFFFF"/>
              </a:highlight>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